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5" r:id="rId1"/>
  </p:sldMasterIdLst>
  <p:notesMasterIdLst>
    <p:notesMasterId r:id="rId12"/>
  </p:notesMasterIdLst>
  <p:handoutMasterIdLst>
    <p:handoutMasterId r:id="rId13"/>
  </p:handoutMasterIdLst>
  <p:sldIdLst>
    <p:sldId id="264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5" r:id="rId11"/>
  </p:sldIdLst>
  <p:sldSz cx="12192000" cy="6858000"/>
  <p:notesSz cx="6858000" cy="9144000"/>
  <p:defaultTextStyle>
    <a:defPPr>
      <a:defRPr lang="bg-B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61" autoAdjust="0"/>
    <p:restoredTop sz="94660"/>
  </p:normalViewPr>
  <p:slideViewPr>
    <p:cSldViewPr snapToGrid="0">
      <p:cViewPr varScale="1">
        <p:scale>
          <a:sx n="58" d="100"/>
          <a:sy n="58" d="100"/>
        </p:scale>
        <p:origin x="-108" y="-3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bg-B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A8EB06-976C-4CF9-BF05-D4A5946DC6BF}" type="slidenum">
              <a:rPr lang="bg-BG" smtClean="0"/>
              <a:t>‹#›</a:t>
            </a:fld>
            <a:endParaRPr lang="bg-BG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bg-BG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bg-BG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88C0D0-4696-49CC-B6D4-36D032DB5C06}" type="slidenum">
              <a:rPr lang="bg-BG" smtClean="0"/>
              <a:t>‹#›</a:t>
            </a:fld>
            <a:endParaRPr lang="bg-BG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bg-BG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92EDE178-06A3-4346-A730-618B6D1F6EBD}" type="datetimeFigureOut">
              <a:rPr lang="bg-BG" smtClean="0"/>
              <a:pPr/>
              <a:t>7.11.2013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B0DF3BD-CE87-49F5-ABD5-CD00BB2610C7}" type="slidenum">
              <a:rPr lang="bg-BG" smtClean="0"/>
              <a:pPr/>
              <a:t>‹#›</a:t>
            </a:fld>
            <a:endParaRPr lang="bg-BG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15134504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DE178-06A3-4346-A730-618B6D1F6EBD}" type="datetimeFigureOut">
              <a:rPr lang="bg-BG" smtClean="0"/>
              <a:pPr/>
              <a:t>7.11.2013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DF3BD-CE87-49F5-ABD5-CD00BB2610C7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="" xmlns:p14="http://schemas.microsoft.com/office/powerpoint/2010/main" val="16981910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DE178-06A3-4346-A730-618B6D1F6EBD}" type="datetimeFigureOut">
              <a:rPr lang="bg-BG" smtClean="0"/>
              <a:pPr/>
              <a:t>7.11.2013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DF3BD-CE87-49F5-ABD5-CD00BB2610C7}" type="slidenum">
              <a:rPr lang="bg-BG" smtClean="0"/>
              <a:pPr/>
              <a:t>‹#›</a:t>
            </a:fld>
            <a:endParaRPr lang="bg-BG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15201889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DE178-06A3-4346-A730-618B6D1F6EBD}" type="datetimeFigureOut">
              <a:rPr lang="bg-BG" smtClean="0"/>
              <a:pPr/>
              <a:t>7.11.2013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DF3BD-CE87-49F5-ABD5-CD00BB2610C7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="" xmlns:p14="http://schemas.microsoft.com/office/powerpoint/2010/main" val="26005207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DE178-06A3-4346-A730-618B6D1F6EBD}" type="datetimeFigureOut">
              <a:rPr lang="bg-BG" smtClean="0"/>
              <a:pPr/>
              <a:t>7.11.2013 г.</a:t>
            </a:fld>
            <a:endParaRPr lang="bg-BG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DF3BD-CE87-49F5-ABD5-CD00BB2610C7}" type="slidenum">
              <a:rPr lang="bg-BG" smtClean="0"/>
              <a:pPr/>
              <a:t>‹#›</a:t>
            </a:fld>
            <a:endParaRPr lang="bg-BG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9400768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DE178-06A3-4346-A730-618B6D1F6EBD}" type="datetimeFigureOut">
              <a:rPr lang="bg-BG" smtClean="0"/>
              <a:pPr/>
              <a:t>7.11.2013 г.</a:t>
            </a:fld>
            <a:endParaRPr lang="bg-B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DF3BD-CE87-49F5-ABD5-CD00BB2610C7}" type="slidenum">
              <a:rPr lang="bg-BG" smtClean="0"/>
              <a:pPr/>
              <a:t>‹#›</a:t>
            </a:fld>
            <a:endParaRPr lang="bg-BG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17954006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DE178-06A3-4346-A730-618B6D1F6EBD}" type="datetimeFigureOut">
              <a:rPr lang="bg-BG" smtClean="0"/>
              <a:pPr/>
              <a:t>7.11.2013 г.</a:t>
            </a:fld>
            <a:endParaRPr lang="bg-BG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DF3BD-CE87-49F5-ABD5-CD00BB2610C7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="" xmlns:p14="http://schemas.microsoft.com/office/powerpoint/2010/main" val="41941206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DE178-06A3-4346-A730-618B6D1F6EBD}" type="datetimeFigureOut">
              <a:rPr lang="bg-BG" smtClean="0"/>
              <a:pPr/>
              <a:t>7.11.2013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DF3BD-CE87-49F5-ABD5-CD00BB2610C7}" type="slidenum">
              <a:rPr lang="bg-BG" smtClean="0"/>
              <a:pPr/>
              <a:t>‹#›</a:t>
            </a:fld>
            <a:endParaRPr lang="bg-BG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16740775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DE178-06A3-4346-A730-618B6D1F6EBD}" type="datetimeFigureOut">
              <a:rPr lang="bg-BG" smtClean="0"/>
              <a:pPr/>
              <a:t>7.11.2013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DF3BD-CE87-49F5-ABD5-CD00BB2610C7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="" xmlns:p14="http://schemas.microsoft.com/office/powerpoint/2010/main" val="22526305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DE178-06A3-4346-A730-618B6D1F6EBD}" type="datetimeFigureOut">
              <a:rPr lang="bg-BG" smtClean="0"/>
              <a:pPr/>
              <a:t>7.11.2013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DF3BD-CE87-49F5-ABD5-CD00BB2610C7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="" xmlns:p14="http://schemas.microsoft.com/office/powerpoint/2010/main" val="6308390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DE178-06A3-4346-A730-618B6D1F6EBD}" type="datetimeFigureOut">
              <a:rPr lang="bg-BG" smtClean="0"/>
              <a:pPr/>
              <a:t>7.11.2013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DF3BD-CE87-49F5-ABD5-CD00BB2610C7}" type="slidenum">
              <a:rPr lang="bg-BG" smtClean="0"/>
              <a:pPr/>
              <a:t>‹#›</a:t>
            </a:fld>
            <a:endParaRPr lang="bg-BG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36665294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DE178-06A3-4346-A730-618B6D1F6EBD}" type="datetimeFigureOut">
              <a:rPr lang="bg-BG" smtClean="0"/>
              <a:pPr/>
              <a:t>7.11.2013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DF3BD-CE87-49F5-ABD5-CD00BB2610C7}" type="slidenum">
              <a:rPr lang="bg-BG" smtClean="0"/>
              <a:pPr/>
              <a:t>‹#›</a:t>
            </a:fld>
            <a:endParaRPr lang="bg-BG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49887011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DE178-06A3-4346-A730-618B6D1F6EBD}" type="datetimeFigureOut">
              <a:rPr lang="bg-BG" smtClean="0"/>
              <a:pPr/>
              <a:t>7.11.2013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DF3BD-CE87-49F5-ABD5-CD00BB2610C7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="" xmlns:p14="http://schemas.microsoft.com/office/powerpoint/2010/main" val="11538237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DE178-06A3-4346-A730-618B6D1F6EBD}" type="datetimeFigureOut">
              <a:rPr lang="bg-BG" smtClean="0"/>
              <a:pPr/>
              <a:t>7.11.2013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DF3BD-CE87-49F5-ABD5-CD00BB2610C7}" type="slidenum">
              <a:rPr lang="bg-BG" smtClean="0"/>
              <a:pPr/>
              <a:t>‹#›</a:t>
            </a:fld>
            <a:endParaRPr lang="bg-BG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66495810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DE178-06A3-4346-A730-618B6D1F6EBD}" type="datetimeFigureOut">
              <a:rPr lang="bg-BG" smtClean="0"/>
              <a:pPr/>
              <a:t>7.11.2013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DF3BD-CE87-49F5-ABD5-CD00BB2610C7}" type="slidenum">
              <a:rPr lang="bg-BG" smtClean="0"/>
              <a:pPr/>
              <a:t>‹#›</a:t>
            </a:fld>
            <a:endParaRPr lang="bg-BG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258052287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DE178-06A3-4346-A730-618B6D1F6EBD}" type="datetimeFigureOut">
              <a:rPr lang="bg-BG" smtClean="0"/>
              <a:pPr/>
              <a:t>7.11.2013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DF3BD-CE87-49F5-ABD5-CD00BB2610C7}" type="slidenum">
              <a:rPr lang="bg-BG" smtClean="0"/>
              <a:pPr/>
              <a:t>‹#›</a:t>
            </a:fld>
            <a:endParaRPr lang="bg-BG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118903268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DE178-06A3-4346-A730-618B6D1F6EBD}" type="datetimeFigureOut">
              <a:rPr lang="bg-BG" smtClean="0"/>
              <a:pPr/>
              <a:t>7.11.2013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DF3BD-CE87-49F5-ABD5-CD00BB2610C7}" type="slidenum">
              <a:rPr lang="bg-BG" smtClean="0"/>
              <a:pPr/>
              <a:t>‹#›</a:t>
            </a:fld>
            <a:endParaRPr lang="bg-BG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11666194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92EDE178-06A3-4346-A730-618B6D1F6EBD}" type="datetimeFigureOut">
              <a:rPr lang="bg-BG" smtClean="0"/>
              <a:pPr/>
              <a:t>7.11.2013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B0DF3BD-CE87-49F5-ABD5-CD00BB2610C7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="" xmlns:p14="http://schemas.microsoft.com/office/powerpoint/2010/main" val="14512731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7" r:id="rId2"/>
    <p:sldLayoutId id="2147483698" r:id="rId3"/>
    <p:sldLayoutId id="2147483699" r:id="rId4"/>
    <p:sldLayoutId id="2147483700" r:id="rId5"/>
    <p:sldLayoutId id="2147483701" r:id="rId6"/>
    <p:sldLayoutId id="2147483702" r:id="rId7"/>
    <p:sldLayoutId id="2147483703" r:id="rId8"/>
    <p:sldLayoutId id="2147483704" r:id="rId9"/>
    <p:sldLayoutId id="2147483705" r:id="rId10"/>
    <p:sldLayoutId id="2147483706" r:id="rId11"/>
    <p:sldLayoutId id="2147483707" r:id="rId12"/>
    <p:sldLayoutId id="2147483708" r:id="rId13"/>
    <p:sldLayoutId id="2147483709" r:id="rId14"/>
    <p:sldLayoutId id="2147483710" r:id="rId15"/>
    <p:sldLayoutId id="2147483711" r:id="rId16"/>
    <p:sldLayoutId id="2147483712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924354"/>
          </a:xfrm>
        </p:spPr>
        <p:txBody>
          <a:bodyPr>
            <a:normAutofit/>
          </a:bodyPr>
          <a:lstStyle/>
          <a:p>
            <a:r>
              <a:rPr lang="bg-BG" sz="2800" b="1" dirty="0" smtClean="0">
                <a:latin typeface="Arial" charset="0"/>
                <a:cs typeface="Arial" charset="0"/>
              </a:rPr>
              <a:t> Проект </a:t>
            </a:r>
            <a:r>
              <a:rPr lang="ru-RU" sz="2800" b="1" dirty="0" smtClean="0">
                <a:latin typeface="Arial" charset="0"/>
                <a:cs typeface="Arial" charset="0"/>
              </a:rPr>
              <a:t>2007</a:t>
            </a:r>
            <a:r>
              <a:rPr lang="en-US" sz="2800" b="1" dirty="0" smtClean="0">
                <a:latin typeface="Arial" charset="0"/>
                <a:cs typeface="Arial" charset="0"/>
              </a:rPr>
              <a:t>CB</a:t>
            </a:r>
            <a:r>
              <a:rPr lang="ru-RU" sz="2800" b="1" dirty="0" smtClean="0">
                <a:latin typeface="Arial" charset="0"/>
                <a:cs typeface="Arial" charset="0"/>
              </a:rPr>
              <a:t>16</a:t>
            </a:r>
            <a:r>
              <a:rPr lang="en-US" sz="2800" b="1" dirty="0" smtClean="0">
                <a:latin typeface="Arial" charset="0"/>
                <a:cs typeface="Arial" charset="0"/>
              </a:rPr>
              <a:t>IPO</a:t>
            </a:r>
            <a:r>
              <a:rPr lang="ru-RU" sz="2800" b="1" dirty="0" smtClean="0">
                <a:latin typeface="Arial" charset="0"/>
                <a:cs typeface="Arial" charset="0"/>
              </a:rPr>
              <a:t>006-20</a:t>
            </a:r>
            <a:r>
              <a:rPr lang="en-US" sz="2800" b="1" dirty="0" smtClean="0">
                <a:latin typeface="Arial" charset="0"/>
                <a:cs typeface="Arial" charset="0"/>
              </a:rPr>
              <a:t>11</a:t>
            </a:r>
            <a:r>
              <a:rPr lang="ru-RU" sz="2800" b="1" dirty="0" smtClean="0">
                <a:latin typeface="Arial" charset="0"/>
                <a:cs typeface="Arial" charset="0"/>
              </a:rPr>
              <a:t>-</a:t>
            </a:r>
            <a:r>
              <a:rPr lang="de-DE" sz="2800" b="1" dirty="0" smtClean="0">
                <a:latin typeface="Arial" charset="0"/>
                <a:cs typeface="Arial" charset="0"/>
              </a:rPr>
              <a:t>2</a:t>
            </a:r>
            <a:r>
              <a:rPr lang="ru-RU" sz="2800" b="1" dirty="0" smtClean="0">
                <a:latin typeface="Arial" charset="0"/>
                <a:cs typeface="Arial" charset="0"/>
              </a:rPr>
              <a:t>-4</a:t>
            </a:r>
            <a:r>
              <a:rPr lang="en-US" sz="2800" b="1" dirty="0" smtClean="0">
                <a:latin typeface="Arial" charset="0"/>
                <a:cs typeface="Arial" charset="0"/>
              </a:rPr>
              <a:t>8</a:t>
            </a:r>
            <a:r>
              <a:rPr lang="ru-RU" sz="2800" b="1" dirty="0" smtClean="0">
                <a:latin typeface="Arial" charset="0"/>
                <a:cs typeface="Arial" charset="0"/>
              </a:rPr>
              <a:t> </a:t>
            </a:r>
            <a:br>
              <a:rPr lang="ru-RU" sz="2800" b="1" dirty="0" smtClean="0">
                <a:latin typeface="Arial" charset="0"/>
                <a:cs typeface="Arial" charset="0"/>
              </a:rPr>
            </a:br>
            <a:r>
              <a:rPr lang="bg-BG" sz="2800" b="1" dirty="0" smtClean="0">
                <a:latin typeface="Arial" charset="0"/>
                <a:cs typeface="Arial" charset="0"/>
              </a:rPr>
              <a:t>‘Пчеларство без граници</a:t>
            </a:r>
            <a:r>
              <a:rPr lang="en-US" sz="2800" b="1" dirty="0" smtClean="0">
                <a:latin typeface="Arial" charset="0"/>
                <a:cs typeface="Arial" charset="0"/>
              </a:rPr>
              <a:t> II</a:t>
            </a:r>
            <a:r>
              <a:rPr lang="bg-BG" sz="2800" b="1" dirty="0" smtClean="0">
                <a:latin typeface="Arial" charset="0"/>
                <a:cs typeface="Arial" charset="0"/>
              </a:rPr>
              <a:t>’ </a:t>
            </a:r>
            <a:endParaRPr lang="bg-BG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bg-BG" b="1" dirty="0" smtClean="0">
                <a:latin typeface="Arial" charset="0"/>
                <a:cs typeface="Arial" charset="0"/>
              </a:rPr>
              <a:t>УЧЕБНА ВИЗИТА</a:t>
            </a:r>
            <a:endParaRPr lang="en-US" b="1" dirty="0" smtClean="0">
              <a:latin typeface="Arial" charset="0"/>
              <a:cs typeface="Arial" charset="0"/>
            </a:endParaRPr>
          </a:p>
          <a:p>
            <a:pPr algn="ctr">
              <a:buNone/>
            </a:pPr>
            <a:endParaRPr lang="bg-BG" b="1" dirty="0" smtClean="0">
              <a:latin typeface="Arial" charset="0"/>
              <a:cs typeface="Arial" charset="0"/>
            </a:endParaRPr>
          </a:p>
          <a:p>
            <a:pPr algn="ctr">
              <a:buNone/>
            </a:pPr>
            <a:r>
              <a:rPr lang="bg-BG" b="1" dirty="0" smtClean="0">
                <a:latin typeface="Arial" charset="0"/>
                <a:cs typeface="Arial" charset="0"/>
              </a:rPr>
              <a:t>17.10.2013 – 21.10.2013 г., </a:t>
            </a:r>
          </a:p>
          <a:p>
            <a:pPr algn="ctr">
              <a:buNone/>
            </a:pPr>
            <a:r>
              <a:rPr lang="bg-BG" b="1" dirty="0" smtClean="0">
                <a:latin typeface="Arial" charset="0"/>
                <a:cs typeface="Arial" charset="0"/>
              </a:rPr>
              <a:t>Република Сърбия</a:t>
            </a:r>
            <a:endParaRPr lang="en-US" b="1" dirty="0" smtClean="0">
              <a:latin typeface="Arial" charset="0"/>
              <a:cs typeface="Arial" charset="0"/>
            </a:endParaRPr>
          </a:p>
          <a:p>
            <a:endParaRPr lang="bg-BG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4543" y="0"/>
            <a:ext cx="11299371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5" descr="̚h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28551" y="5525861"/>
            <a:ext cx="957263" cy="80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11313" y="1981200"/>
            <a:ext cx="8915399" cy="2262781"/>
          </a:xfrm>
        </p:spPr>
        <p:txBody>
          <a:bodyPr/>
          <a:lstStyle/>
          <a:p>
            <a:r>
              <a:rPr lang="bg-BG" sz="4800" b="1" dirty="0" smtClean="0"/>
              <a:t>Биологично пчеларство – законодателна рамка</a:t>
            </a:r>
            <a:endParaRPr lang="bg-BG" sz="4800" b="1" dirty="0"/>
          </a:p>
        </p:txBody>
      </p:sp>
      <p:pic>
        <p:nvPicPr>
          <p:cNvPr id="3" name="Picture 5" descr="̚h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234737" y="6048375"/>
            <a:ext cx="957263" cy="80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2192000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29107332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97430" y="1471989"/>
            <a:ext cx="9601196" cy="1303867"/>
          </a:xfrm>
        </p:spPr>
        <p:txBody>
          <a:bodyPr>
            <a:noAutofit/>
          </a:bodyPr>
          <a:lstStyle/>
          <a:p>
            <a:r>
              <a:rPr lang="bg-BG" sz="4000" b="1" dirty="0" smtClean="0"/>
              <a:t>Изисквания, касаещи местоположението на пчелина</a:t>
            </a:r>
            <a:endParaRPr lang="bg-BG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38324" y="2755900"/>
            <a:ext cx="8915400" cy="3777622"/>
          </a:xfrm>
        </p:spPr>
        <p:txBody>
          <a:bodyPr>
            <a:normAutofit/>
          </a:bodyPr>
          <a:lstStyle/>
          <a:p>
            <a:r>
              <a:rPr lang="bg-BG" sz="2400" dirty="0"/>
              <a:t>у</a:t>
            </a:r>
            <a:r>
              <a:rPr lang="bg-BG" sz="2400" dirty="0" smtClean="0"/>
              <a:t>словията да отговарят на изискванията съгласно член 57 от Нормативната база на Република Сърбия за биологично производство;</a:t>
            </a:r>
          </a:p>
          <a:p>
            <a:r>
              <a:rPr lang="bg-BG" sz="2400" dirty="0"/>
              <a:t>м</a:t>
            </a:r>
            <a:r>
              <a:rPr lang="bg-BG" sz="2400" dirty="0" smtClean="0"/>
              <a:t>естоположението да осигурява достатъчен принос на нектар и цветен прашец, както и достъп до чисти водни източници</a:t>
            </a:r>
            <a:endParaRPr lang="bg-BG" sz="2400" dirty="0"/>
          </a:p>
        </p:txBody>
      </p:sp>
      <p:pic>
        <p:nvPicPr>
          <p:cNvPr id="4" name="Picture 5" descr="̚h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234737" y="6048375"/>
            <a:ext cx="957263" cy="80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2192000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15679943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11731" y="1243389"/>
            <a:ext cx="9601196" cy="1303867"/>
          </a:xfrm>
        </p:spPr>
        <p:txBody>
          <a:bodyPr>
            <a:normAutofit/>
          </a:bodyPr>
          <a:lstStyle/>
          <a:p>
            <a:r>
              <a:rPr lang="bg-BG" sz="4000" b="1" dirty="0" smtClean="0"/>
              <a:t>Изисквания, касаещи</a:t>
            </a:r>
            <a:r>
              <a:rPr lang="en-US" sz="4000" b="1" dirty="0" smtClean="0"/>
              <a:t> </a:t>
            </a:r>
            <a:r>
              <a:rPr lang="bg-BG" sz="4000" b="1" dirty="0" smtClean="0"/>
              <a:t>кошерите </a:t>
            </a:r>
            <a:endParaRPr lang="bg-BG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1" y="2556932"/>
            <a:ext cx="4013199" cy="3318936"/>
          </a:xfrm>
        </p:spPr>
        <p:txBody>
          <a:bodyPr>
            <a:normAutofit/>
          </a:bodyPr>
          <a:lstStyle/>
          <a:p>
            <a:r>
              <a:rPr lang="bg-BG" sz="2800" dirty="0" smtClean="0"/>
              <a:t>Кошерите да са изработени от природни материали, които да не позволяват контаминация на вредни вещества</a:t>
            </a:r>
            <a:endParaRPr lang="bg-BG" sz="2800" dirty="0"/>
          </a:p>
        </p:txBody>
      </p:sp>
      <p:pic>
        <p:nvPicPr>
          <p:cNvPr id="2050" name="Picture 2" descr="http://ak.picdn.net/shutterstock/videos/885904/preview/stock-footage-the-large-apiary-bee-apiary-consisting-of-several-beehiv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3899" y="2755901"/>
            <a:ext cx="4807855" cy="26924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  <p:pic>
        <p:nvPicPr>
          <p:cNvPr id="5" name="Picture 5" descr="̚h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234737" y="6048375"/>
            <a:ext cx="957263" cy="80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2192000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11427214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388" y="1243389"/>
            <a:ext cx="9601196" cy="1303867"/>
          </a:xfrm>
        </p:spPr>
        <p:txBody>
          <a:bodyPr/>
          <a:lstStyle/>
          <a:p>
            <a:r>
              <a:rPr lang="bg-BG" dirty="0" smtClean="0"/>
              <a:t>Изисквания към пчелния восък</a:t>
            </a:r>
            <a:endParaRPr lang="bg-B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27431" y="2556932"/>
            <a:ext cx="4069165" cy="3318936"/>
          </a:xfrm>
        </p:spPr>
        <p:txBody>
          <a:bodyPr/>
          <a:lstStyle/>
          <a:p>
            <a:r>
              <a:rPr lang="bg-BG" dirty="0" smtClean="0"/>
              <a:t>Задължителна е употребата на биологично произведен пчелен восък</a:t>
            </a:r>
          </a:p>
          <a:p>
            <a:r>
              <a:rPr lang="bg-BG" dirty="0" smtClean="0"/>
              <a:t>Употребата на конвенционален восък е допустима в преходния период.</a:t>
            </a:r>
            <a:endParaRPr lang="bg-BG" dirty="0"/>
          </a:p>
        </p:txBody>
      </p:sp>
      <p:pic>
        <p:nvPicPr>
          <p:cNvPr id="3076" name="Picture 4" descr="http://bearcountrybees.com/wp-content/uploads/2013/06/Worker-Bees-Making-Honey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3836" y="2802345"/>
            <a:ext cx="4242164" cy="282810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 descr="̚h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234737" y="6048375"/>
            <a:ext cx="957263" cy="80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2192000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31666191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1259718"/>
            <a:ext cx="9601196" cy="1303867"/>
          </a:xfrm>
        </p:spPr>
        <p:txBody>
          <a:bodyPr>
            <a:normAutofit fontScale="90000"/>
          </a:bodyPr>
          <a:lstStyle/>
          <a:p>
            <a:r>
              <a:rPr lang="bg-BG" dirty="0" smtClean="0"/>
              <a:t>Изисквания към пчелните майки и пчелите</a:t>
            </a:r>
            <a:endParaRPr lang="bg-B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1" y="2556932"/>
            <a:ext cx="5880099" cy="3318936"/>
          </a:xfrm>
        </p:spPr>
        <p:txBody>
          <a:bodyPr/>
          <a:lstStyle/>
          <a:p>
            <a:r>
              <a:rPr lang="bg-BG" dirty="0" smtClean="0"/>
              <a:t>Не се разрешава унищожаване на пчелите като начин за добив на мед;</a:t>
            </a:r>
          </a:p>
          <a:p>
            <a:r>
              <a:rPr lang="bg-BG" dirty="0" smtClean="0"/>
              <a:t>Не се разрешава центрофугиране на мед от рамки с пило;</a:t>
            </a:r>
          </a:p>
          <a:p>
            <a:r>
              <a:rPr lang="bg-BG" dirty="0" smtClean="0"/>
              <a:t>Не се разрешава подрязване на крилата на пчелната майка с цел предизвикване на </a:t>
            </a:r>
            <a:r>
              <a:rPr lang="bg-BG" dirty="0" err="1" smtClean="0"/>
              <a:t>самосмяна</a:t>
            </a:r>
            <a:r>
              <a:rPr lang="bg-BG" dirty="0" smtClean="0"/>
              <a:t> </a:t>
            </a:r>
            <a:endParaRPr lang="bg-BG" dirty="0"/>
          </a:p>
        </p:txBody>
      </p:sp>
      <p:pic>
        <p:nvPicPr>
          <p:cNvPr id="4100" name="Picture 4" descr="http://us.123rf.com/400wm/400/400/lordalea/lordalea0905/lordalea090500022/4893562-sweet-honey-bees-flying-around-sweet-honey-yumeee-vector-cartoon-illustration-see-similar-pictures-i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1888" y="2566337"/>
            <a:ext cx="3284710" cy="330953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 descr="̚h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234737" y="6048375"/>
            <a:ext cx="957263" cy="80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2192000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53056820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11731" y="1292375"/>
            <a:ext cx="9601196" cy="1303867"/>
          </a:xfrm>
        </p:spPr>
        <p:txBody>
          <a:bodyPr>
            <a:normAutofit fontScale="90000"/>
          </a:bodyPr>
          <a:lstStyle/>
          <a:p>
            <a:r>
              <a:rPr lang="bg-BG" dirty="0" smtClean="0"/>
              <a:t>Изисквания към подхранването на пчелите</a:t>
            </a:r>
            <a:endParaRPr lang="bg-B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76800" y="2747432"/>
            <a:ext cx="6426196" cy="3318936"/>
          </a:xfrm>
        </p:spPr>
        <p:txBody>
          <a:bodyPr/>
          <a:lstStyle/>
          <a:p>
            <a:r>
              <a:rPr lang="bg-BG" dirty="0" smtClean="0"/>
              <a:t>Разрешено е подхранване с биологично произведен мед в периода след последния медосбор до 15 дни преди началото на пчеларския сезон;</a:t>
            </a:r>
          </a:p>
          <a:p>
            <a:r>
              <a:rPr lang="bg-BG" dirty="0" smtClean="0"/>
              <a:t>Пчелните семейства се оставят с достатъчно резерви от мед при зазимяването</a:t>
            </a:r>
          </a:p>
          <a:p>
            <a:endParaRPr lang="bg-BG" dirty="0"/>
          </a:p>
        </p:txBody>
      </p:sp>
      <p:pic>
        <p:nvPicPr>
          <p:cNvPr id="5122" name="Picture 2" descr="http://www.virginmedia.com/images/bees-431x30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9898" y="2971800"/>
            <a:ext cx="3491002" cy="242993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 descr="̚h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234737" y="6048375"/>
            <a:ext cx="957263" cy="80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2192000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000654665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1583871"/>
            <a:ext cx="9601196" cy="1061358"/>
          </a:xfrm>
        </p:spPr>
        <p:txBody>
          <a:bodyPr>
            <a:normAutofit fontScale="90000"/>
          </a:bodyPr>
          <a:lstStyle/>
          <a:p>
            <a:r>
              <a:rPr lang="bg-BG" dirty="0" smtClean="0"/>
              <a:t>Изисквания, касаещи здравеопазването на пчелите</a:t>
            </a:r>
            <a:endParaRPr lang="bg-B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1" y="2873828"/>
            <a:ext cx="9601196" cy="3249386"/>
          </a:xfrm>
        </p:spPr>
        <p:txBody>
          <a:bodyPr>
            <a:normAutofit fontScale="92500"/>
          </a:bodyPr>
          <a:lstStyle/>
          <a:p>
            <a:r>
              <a:rPr lang="bg-BG" dirty="0" smtClean="0"/>
              <a:t>Превенцията се основава на селектирането на устойчиви към заболявания пчелни колонии;</a:t>
            </a:r>
          </a:p>
          <a:p>
            <a:r>
              <a:rPr lang="bg-BG" dirty="0" smtClean="0"/>
              <a:t>Допустимо е използването на </a:t>
            </a:r>
            <a:r>
              <a:rPr lang="bg-BG" dirty="0" err="1" smtClean="0"/>
              <a:t>фитотерапевтични</a:t>
            </a:r>
            <a:r>
              <a:rPr lang="bg-BG" dirty="0" smtClean="0"/>
              <a:t> и хомеопатични методи на лекуване;</a:t>
            </a:r>
          </a:p>
          <a:p>
            <a:r>
              <a:rPr lang="bg-BG" dirty="0" smtClean="0"/>
              <a:t>Ако се наложи лекарствено третиране с конвенционални препарати, съответните семейства подлежат на двугодишен карантинен период</a:t>
            </a:r>
          </a:p>
          <a:p>
            <a:r>
              <a:rPr lang="bg-BG" dirty="0" smtClean="0"/>
              <a:t>Допуска се третиране с мравчена и </a:t>
            </a:r>
            <a:r>
              <a:rPr lang="bg-BG" dirty="0" err="1" smtClean="0"/>
              <a:t>оксалова</a:t>
            </a:r>
            <a:r>
              <a:rPr lang="bg-BG" dirty="0" smtClean="0"/>
              <a:t> киселина, както и билкови препарати със съставки от </a:t>
            </a:r>
            <a:r>
              <a:rPr lang="bg-BG" dirty="0" err="1" smtClean="0"/>
              <a:t>тимол</a:t>
            </a:r>
            <a:r>
              <a:rPr lang="bg-BG" dirty="0" smtClean="0"/>
              <a:t>, ментол, </a:t>
            </a:r>
            <a:r>
              <a:rPr lang="bg-BG" dirty="0" err="1" smtClean="0"/>
              <a:t>камофор</a:t>
            </a:r>
            <a:r>
              <a:rPr lang="bg-BG" dirty="0" smtClean="0"/>
              <a:t> и евкалиптово масло</a:t>
            </a:r>
            <a:endParaRPr lang="bg-BG" dirty="0"/>
          </a:p>
        </p:txBody>
      </p:sp>
      <p:pic>
        <p:nvPicPr>
          <p:cNvPr id="4" name="Picture 5" descr="̚h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234737" y="6048375"/>
            <a:ext cx="957263" cy="80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2192000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32568120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1289957"/>
            <a:ext cx="9601196" cy="996042"/>
          </a:xfrm>
        </p:spPr>
        <p:txBody>
          <a:bodyPr/>
          <a:lstStyle/>
          <a:p>
            <a:r>
              <a:rPr lang="bg-BG" dirty="0" smtClean="0"/>
              <a:t>Други изисквания</a:t>
            </a:r>
            <a:endParaRPr lang="bg-B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bg-BG" dirty="0" smtClean="0"/>
              <a:t>Разширяването на пчелините може да става само с </a:t>
            </a:r>
            <a:r>
              <a:rPr lang="bg-BG" dirty="0" err="1" smtClean="0"/>
              <a:t>отводки</a:t>
            </a:r>
            <a:r>
              <a:rPr lang="bg-BG" dirty="0" smtClean="0"/>
              <a:t> от биологични пчелини;</a:t>
            </a:r>
          </a:p>
          <a:p>
            <a:r>
              <a:rPr lang="bg-BG" dirty="0" smtClean="0"/>
              <a:t>Допустимо е подновяването на 10% от пчелните майки, с такива, които не са произведени в </a:t>
            </a:r>
            <a:r>
              <a:rPr lang="bg-BG" smtClean="0"/>
              <a:t>биологичен пчелин</a:t>
            </a:r>
            <a:endParaRPr lang="bg-BG"/>
          </a:p>
        </p:txBody>
      </p:sp>
      <p:pic>
        <p:nvPicPr>
          <p:cNvPr id="4" name="Picture 5" descr="̚h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234737" y="6048375"/>
            <a:ext cx="957263" cy="80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2192000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8544977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1" y="1600200"/>
            <a:ext cx="9601196" cy="4275668"/>
          </a:xfrm>
        </p:spPr>
        <p:txBody>
          <a:bodyPr>
            <a:normAutofit/>
          </a:bodyPr>
          <a:lstStyle/>
          <a:p>
            <a:pPr algn="ctr">
              <a:spcAft>
                <a:spcPts val="0"/>
              </a:spcAft>
              <a:buNone/>
              <a:defRPr/>
            </a:pPr>
            <a:r>
              <a:rPr lang="bg-BG" sz="5400" b="1" dirty="0" smtClean="0">
                <a:latin typeface="Arial" pitchFamily="34" charset="0"/>
                <a:cs typeface="Arial" pitchFamily="34" charset="0"/>
              </a:rPr>
              <a:t>БЛАГОДАРИМ ЗА ВНИМАНИЕТО!</a:t>
            </a:r>
          </a:p>
          <a:p>
            <a:pPr algn="ctr">
              <a:buNone/>
              <a:defRPr/>
            </a:pPr>
            <a:r>
              <a:rPr lang="bg-BG" sz="1900" dirty="0" smtClean="0">
                <a:latin typeface="Arial" pitchFamily="34" charset="0"/>
                <a:cs typeface="Arial" pitchFamily="34" charset="0"/>
              </a:rPr>
              <a:t>Проектът е съфинансиран от Европейския съюз чрез Програмата за</a:t>
            </a:r>
            <a:r>
              <a:rPr lang="en-US" sz="19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bg-BG" sz="1900" dirty="0" smtClean="0">
                <a:latin typeface="Arial" pitchFamily="34" charset="0"/>
                <a:cs typeface="Arial" pitchFamily="34" charset="0"/>
              </a:rPr>
              <a:t>трансгранично сътрудничество по ИПП България–Сърбия.</a:t>
            </a:r>
            <a:endParaRPr lang="en-US" sz="1900" dirty="0" smtClean="0">
              <a:latin typeface="Arial" pitchFamily="34" charset="0"/>
              <a:cs typeface="Arial" pitchFamily="34" charset="0"/>
            </a:endParaRPr>
          </a:p>
          <a:p>
            <a:pPr algn="ctr">
              <a:buNone/>
              <a:defRPr/>
            </a:pPr>
            <a:r>
              <a:rPr lang="bg-BG" sz="1900" dirty="0" smtClean="0">
                <a:latin typeface="Arial" pitchFamily="34" charset="0"/>
                <a:cs typeface="Arial" pitchFamily="34" charset="0"/>
              </a:rPr>
              <a:t>Тази публикация е направена с подкрепата на Европейския съюз, чрез Програмата за трансгранично сътрудничество CCI No 2007CB16IPO006. Съдържанието на публикацията е отговорност единствено на Сдружение България в Европа и по никакъв начин не трябва да се възприема като израз на становището на Европейския съюз или на Управляващия орган на Програмата.</a:t>
            </a:r>
          </a:p>
          <a:p>
            <a:endParaRPr lang="bg-BG" dirty="0"/>
          </a:p>
        </p:txBody>
      </p:sp>
      <p:pic>
        <p:nvPicPr>
          <p:cNvPr id="4" name="Picture 5" descr="̚h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234737" y="6048375"/>
            <a:ext cx="957263" cy="80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2192000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rganic" id="{28CDC826-8792-45C0-861B-85EB3ADEDA33}" vid="{7DAC20F1-423D-49E2-BD0B-50532748BAD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41</TotalTime>
  <Words>367</Words>
  <Application>Microsoft Office PowerPoint</Application>
  <PresentationFormat>Custom</PresentationFormat>
  <Paragraphs>32</Paragraphs>
  <Slides>10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Organic</vt:lpstr>
      <vt:lpstr> Проект 2007CB16IPO006-2011-2-48  ‘Пчеларство без граници II’ </vt:lpstr>
      <vt:lpstr>Биологично пчеларство – законодателна рамка</vt:lpstr>
      <vt:lpstr>Изисквания, касаещи местоположението на пчелина</vt:lpstr>
      <vt:lpstr>Изисквания, касаещи кошерите </vt:lpstr>
      <vt:lpstr>Изисквания към пчелния восък</vt:lpstr>
      <vt:lpstr>Изисквания към пчелните майки и пчелите</vt:lpstr>
      <vt:lpstr>Изисквания към подхранването на пчелите</vt:lpstr>
      <vt:lpstr>Изисквания, касаещи здравеопазването на пчелите</vt:lpstr>
      <vt:lpstr>Други изисквания</vt:lpstr>
      <vt:lpstr>Slide 10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Биологично пчеларство – законодателна рамка</dc:title>
  <dc:creator>Kalin Tsanov</dc:creator>
  <cp:lastModifiedBy>Yasenka</cp:lastModifiedBy>
  <cp:revision>7</cp:revision>
  <dcterms:created xsi:type="dcterms:W3CDTF">2013-10-31T10:59:15Z</dcterms:created>
  <dcterms:modified xsi:type="dcterms:W3CDTF">2013-11-07T07:29:02Z</dcterms:modified>
</cp:coreProperties>
</file>