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961" autoAdjust="0"/>
    <p:restoredTop sz="94660"/>
  </p:normalViewPr>
  <p:slideViewPr>
    <p:cSldViewPr snapToGrid="0">
      <p:cViewPr varScale="1">
        <p:scale>
          <a:sx n="90" d="100"/>
          <a:sy n="90" d="100"/>
        </p:scale>
        <p:origin x="-403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92EDE178-06A3-4346-A730-618B6D1F6EBD}" type="datetimeFigureOut">
              <a:rPr lang="bg-BG" smtClean="0"/>
              <a:pPr/>
              <a:t>4.11.2013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513450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4.11.2013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="" xmlns:p14="http://schemas.microsoft.com/office/powerpoint/2010/main" val="1698191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4.11.2013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520188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4.11.2013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="" xmlns:p14="http://schemas.microsoft.com/office/powerpoint/2010/main" val="2600520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4.11.2013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940076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4.11.2013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795400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4.11.2013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="" xmlns:p14="http://schemas.microsoft.com/office/powerpoint/2010/main" val="4194120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4.11.2013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674077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4.11.2013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="" xmlns:p14="http://schemas.microsoft.com/office/powerpoint/2010/main" val="2252630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4.11.2013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="" xmlns:p14="http://schemas.microsoft.com/office/powerpoint/2010/main" val="630839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4.11.2013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6665294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4.11.2013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988701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4.11.2013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="" xmlns:p14="http://schemas.microsoft.com/office/powerpoint/2010/main" val="11538237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4.11.2013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6649581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4.11.2013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5805228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4.11.2013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1890326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4.11.2013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166619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2EDE178-06A3-4346-A730-618B6D1F6EBD}" type="datetimeFigureOut">
              <a:rPr lang="bg-BG" smtClean="0"/>
              <a:pPr/>
              <a:t>4.11.2013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="" xmlns:p14="http://schemas.microsoft.com/office/powerpoint/2010/main" val="1451273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  <p:sldLayoutId id="2147483712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924354"/>
          </a:xfrm>
        </p:spPr>
        <p:txBody>
          <a:bodyPr>
            <a:normAutofit/>
          </a:bodyPr>
          <a:lstStyle/>
          <a:p>
            <a:r>
              <a:rPr lang="bg-BG" sz="2800" b="1" dirty="0" smtClean="0">
                <a:latin typeface="Arial" charset="0"/>
                <a:cs typeface="Arial" charset="0"/>
              </a:rPr>
              <a:t> </a:t>
            </a:r>
            <a:r>
              <a:rPr lang="bg-BG" sz="3600" b="1" dirty="0" smtClean="0">
                <a:cs typeface="Arial" charset="0"/>
              </a:rPr>
              <a:t/>
            </a:r>
            <a:br>
              <a:rPr lang="bg-BG" sz="3600" b="1" dirty="0" smtClean="0">
                <a:cs typeface="Arial" charset="0"/>
              </a:rPr>
            </a:br>
            <a:r>
              <a:rPr lang="en-US" sz="2800" b="1" dirty="0" err="1" smtClean="0">
                <a:latin typeface="Arial" charset="0"/>
                <a:cs typeface="Arial" charset="0"/>
              </a:rPr>
              <a:t>Projekat</a:t>
            </a:r>
            <a:r>
              <a:rPr lang="en-US" sz="2800" b="1" dirty="0" smtClean="0">
                <a:latin typeface="Arial" charset="0"/>
                <a:cs typeface="Arial" charset="0"/>
              </a:rPr>
              <a:t> 2007CB16IPO006-2011-2-48 </a:t>
            </a:r>
            <a:br>
              <a:rPr lang="en-US" sz="2800" b="1" dirty="0" smtClean="0">
                <a:latin typeface="Arial" charset="0"/>
                <a:cs typeface="Arial" charset="0"/>
              </a:rPr>
            </a:br>
            <a:r>
              <a:rPr lang="en-US" sz="2800" b="1" dirty="0" smtClean="0">
                <a:latin typeface="Arial" charset="0"/>
                <a:cs typeface="Arial" charset="0"/>
              </a:rPr>
              <a:t>“</a:t>
            </a:r>
            <a:r>
              <a:rPr lang="en-US" sz="2800" b="1" dirty="0" err="1" smtClean="0">
                <a:latin typeface="Arial" charset="0"/>
                <a:cs typeface="Arial" charset="0"/>
              </a:rPr>
              <a:t>Pčelarstvo</a:t>
            </a:r>
            <a:r>
              <a:rPr lang="en-US" sz="2800" b="1" dirty="0" smtClean="0">
                <a:latin typeface="Arial" charset="0"/>
                <a:cs typeface="Arial" charset="0"/>
              </a:rPr>
              <a:t> </a:t>
            </a:r>
            <a:r>
              <a:rPr lang="en-US" sz="2800" b="1" dirty="0" err="1" smtClean="0">
                <a:latin typeface="Arial" charset="0"/>
                <a:cs typeface="Arial" charset="0"/>
              </a:rPr>
              <a:t>bez</a:t>
            </a:r>
            <a:r>
              <a:rPr lang="en-US" sz="2800" b="1" dirty="0" smtClean="0">
                <a:latin typeface="Arial" charset="0"/>
                <a:cs typeface="Arial" charset="0"/>
              </a:rPr>
              <a:t> </a:t>
            </a:r>
            <a:r>
              <a:rPr lang="en-US" sz="2800" b="1" dirty="0" err="1" smtClean="0">
                <a:latin typeface="Arial" charset="0"/>
                <a:cs typeface="Arial" charset="0"/>
              </a:rPr>
              <a:t>granica</a:t>
            </a:r>
            <a:r>
              <a:rPr lang="en-US" sz="2800" b="1" dirty="0" smtClean="0">
                <a:latin typeface="Arial" charset="0"/>
                <a:cs typeface="Arial" charset="0"/>
              </a:rPr>
              <a:t> II” </a:t>
            </a:r>
            <a:r>
              <a:rPr lang="bg-BG" sz="1800" i="1" dirty="0" smtClean="0"/>
              <a:t/>
            </a:r>
            <a:br>
              <a:rPr lang="bg-BG" sz="1800" i="1" dirty="0" smtClean="0"/>
            </a:br>
            <a:endParaRPr lang="bg-BG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US" b="1" dirty="0" smtClean="0">
              <a:latin typeface="Arial" charset="0"/>
              <a:cs typeface="Arial" charset="0"/>
            </a:endParaRPr>
          </a:p>
          <a:p>
            <a:pPr algn="ctr">
              <a:buNone/>
            </a:pPr>
            <a:r>
              <a:rPr lang="en-US" b="1" dirty="0" smtClean="0">
                <a:latin typeface="Arial" charset="0"/>
                <a:cs typeface="Arial" charset="0"/>
              </a:rPr>
              <a:t>STUDIJSKA </a:t>
            </a:r>
            <a:r>
              <a:rPr lang="en-US" b="1" dirty="0" smtClean="0">
                <a:latin typeface="Arial" charset="0"/>
                <a:cs typeface="Arial" charset="0"/>
              </a:rPr>
              <a:t>POSETA</a:t>
            </a:r>
          </a:p>
          <a:p>
            <a:pPr algn="ctr">
              <a:buNone/>
            </a:pPr>
            <a:endParaRPr lang="bg-BG" b="1" dirty="0" smtClean="0">
              <a:latin typeface="Arial" charset="0"/>
              <a:cs typeface="Arial" charset="0"/>
            </a:endParaRPr>
          </a:p>
          <a:p>
            <a:pPr algn="ctr">
              <a:buNone/>
            </a:pPr>
            <a:r>
              <a:rPr lang="bg-BG" b="1" dirty="0" smtClean="0">
                <a:latin typeface="Arial" charset="0"/>
                <a:cs typeface="Arial" charset="0"/>
              </a:rPr>
              <a:t>17.10.2013 – 21.10.2013 </a:t>
            </a:r>
            <a:r>
              <a:rPr lang="en-US" b="1" dirty="0" smtClean="0">
                <a:latin typeface="Arial" charset="0"/>
                <a:cs typeface="Arial" charset="0"/>
              </a:rPr>
              <a:t>g</a:t>
            </a:r>
            <a:r>
              <a:rPr lang="bg-BG" b="1" dirty="0" smtClean="0">
                <a:latin typeface="Arial" charset="0"/>
                <a:cs typeface="Arial" charset="0"/>
              </a:rPr>
              <a:t>., </a:t>
            </a:r>
          </a:p>
          <a:p>
            <a:pPr algn="ctr">
              <a:buNone/>
            </a:pPr>
            <a:r>
              <a:rPr lang="en-US" b="1" dirty="0" err="1" smtClean="0">
                <a:latin typeface="Arial" charset="0"/>
                <a:cs typeface="Arial" charset="0"/>
              </a:rPr>
              <a:t>Republika</a:t>
            </a:r>
            <a:r>
              <a:rPr lang="en-US" b="1" dirty="0" smtClean="0">
                <a:latin typeface="Arial" charset="0"/>
                <a:cs typeface="Arial" charset="0"/>
              </a:rPr>
              <a:t> </a:t>
            </a:r>
            <a:r>
              <a:rPr lang="en-US" b="1" dirty="0" err="1" smtClean="0">
                <a:latin typeface="Arial" charset="0"/>
                <a:cs typeface="Arial" charset="0"/>
              </a:rPr>
              <a:t>Srbija</a:t>
            </a:r>
            <a:endParaRPr lang="en-US" b="1" dirty="0" smtClean="0">
              <a:latin typeface="Arial" charset="0"/>
              <a:cs typeface="Arial" charset="0"/>
            </a:endParaRPr>
          </a:p>
          <a:p>
            <a:endParaRPr lang="bg-BG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4543" y="0"/>
            <a:ext cx="11299371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̚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28551" y="5525861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92866" y="1981200"/>
            <a:ext cx="7721601" cy="2262781"/>
          </a:xfrm>
        </p:spPr>
        <p:txBody>
          <a:bodyPr/>
          <a:lstStyle/>
          <a:p>
            <a:r>
              <a:rPr lang="en-US" sz="4800" b="1" dirty="0" err="1" smtClean="0"/>
              <a:t>Organsko</a:t>
            </a:r>
            <a:r>
              <a:rPr lang="bg-BG" sz="4800" b="1" dirty="0" smtClean="0"/>
              <a:t> </a:t>
            </a:r>
            <a:r>
              <a:rPr lang="en-US" sz="4800" b="1" dirty="0" err="1" smtClean="0"/>
              <a:t>pčelarstvo</a:t>
            </a:r>
            <a:r>
              <a:rPr lang="bg-BG" sz="4800" b="1" dirty="0" smtClean="0"/>
              <a:t> </a:t>
            </a:r>
            <a:r>
              <a:rPr lang="bg-BG" sz="4800" b="1" dirty="0" smtClean="0"/>
              <a:t>– </a:t>
            </a:r>
            <a:r>
              <a:rPr lang="en-US" sz="4800" b="1" dirty="0" err="1" smtClean="0"/>
              <a:t>zakon</a:t>
            </a:r>
            <a:r>
              <a:rPr lang="sr-Latn-RS" sz="4800" b="1" dirty="0" smtClean="0"/>
              <a:t>ski</a:t>
            </a:r>
            <a:r>
              <a:rPr lang="bg-BG" sz="4800" b="1" dirty="0" smtClean="0"/>
              <a:t> </a:t>
            </a:r>
            <a:r>
              <a:rPr lang="sr-Latn-RS" sz="4800" b="1" dirty="0" smtClean="0"/>
              <a:t>okvir</a:t>
            </a:r>
            <a:endParaRPr lang="bg-BG" sz="4800" b="1" dirty="0"/>
          </a:p>
        </p:txBody>
      </p:sp>
      <p:pic>
        <p:nvPicPr>
          <p:cNvPr id="3" name="Picture 5" descr="̚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4737" y="6048375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910733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7430" y="1471989"/>
            <a:ext cx="9601196" cy="1303867"/>
          </a:xfrm>
        </p:spPr>
        <p:txBody>
          <a:bodyPr>
            <a:noAutofit/>
          </a:bodyPr>
          <a:lstStyle/>
          <a:p>
            <a:r>
              <a:rPr lang="sr-Latn-CS" sz="4000" b="1" dirty="0" smtClean="0"/>
              <a:t>Uslovi za lokaciju pčelinjaka</a:t>
            </a:r>
            <a:endParaRPr lang="bg-BG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38324" y="2755900"/>
            <a:ext cx="8915400" cy="3777622"/>
          </a:xfrm>
        </p:spPr>
        <p:txBody>
          <a:bodyPr>
            <a:normAutofit/>
          </a:bodyPr>
          <a:lstStyle/>
          <a:p>
            <a:endParaRPr lang="sr-Latn-RS" dirty="0" smtClean="0"/>
          </a:p>
          <a:p>
            <a:r>
              <a:rPr lang="en-US" sz="2800" dirty="0" err="1" smtClean="0"/>
              <a:t>da</a:t>
            </a:r>
            <a:r>
              <a:rPr lang="ru-RU" sz="2800" dirty="0" smtClean="0"/>
              <a:t> </a:t>
            </a:r>
            <a:r>
              <a:rPr lang="en-US" sz="2800" dirty="0" err="1" smtClean="0"/>
              <a:t>ispunjava</a:t>
            </a:r>
            <a:r>
              <a:rPr lang="ru-RU" sz="2800" dirty="0" smtClean="0"/>
              <a:t> </a:t>
            </a:r>
            <a:r>
              <a:rPr lang="en-US" sz="2800" dirty="0" err="1" smtClean="0"/>
              <a:t>uslove</a:t>
            </a:r>
            <a:r>
              <a:rPr lang="ru-RU" sz="2800" dirty="0" smtClean="0"/>
              <a:t> </a:t>
            </a:r>
            <a:r>
              <a:rPr lang="en-US" sz="2800" dirty="0" err="1" smtClean="0"/>
              <a:t>iz</a:t>
            </a:r>
            <a:r>
              <a:rPr lang="ru-RU" sz="2800" dirty="0" smtClean="0"/>
              <a:t> </a:t>
            </a:r>
            <a:r>
              <a:rPr lang="en-US" sz="2800" dirty="0" err="1" smtClean="0"/>
              <a:t>člana</a:t>
            </a:r>
            <a:r>
              <a:rPr lang="ru-RU" sz="2800" dirty="0" smtClean="0"/>
              <a:t> </a:t>
            </a:r>
            <a:r>
              <a:rPr lang="ru-RU" sz="2800" dirty="0" smtClean="0"/>
              <a:t>57. </a:t>
            </a:r>
            <a:r>
              <a:rPr lang="en-US" sz="2800" dirty="0" err="1" smtClean="0"/>
              <a:t>pravnog</a:t>
            </a:r>
            <a:r>
              <a:rPr lang="ru-RU" sz="2800" dirty="0" smtClean="0"/>
              <a:t> </a:t>
            </a:r>
            <a:r>
              <a:rPr lang="en-US" sz="2800" dirty="0" err="1" smtClean="0"/>
              <a:t>osnova</a:t>
            </a:r>
            <a:r>
              <a:rPr lang="ru-RU" sz="2800" dirty="0" smtClean="0"/>
              <a:t> </a:t>
            </a:r>
            <a:r>
              <a:rPr lang="en-US" sz="2800" dirty="0" err="1" smtClean="0"/>
              <a:t>Republike</a:t>
            </a:r>
            <a:r>
              <a:rPr lang="ru-RU" sz="2800" dirty="0" smtClean="0"/>
              <a:t> </a:t>
            </a:r>
            <a:r>
              <a:rPr lang="en-US" sz="2800" dirty="0" err="1" smtClean="0"/>
              <a:t>Srbije</a:t>
            </a:r>
            <a:r>
              <a:rPr lang="ru-RU" sz="2800" dirty="0" smtClean="0"/>
              <a:t> </a:t>
            </a:r>
            <a:r>
              <a:rPr lang="en-US" sz="2800" dirty="0" err="1" smtClean="0"/>
              <a:t>za</a:t>
            </a:r>
            <a:r>
              <a:rPr lang="ru-RU" sz="2800" dirty="0" smtClean="0"/>
              <a:t> </a:t>
            </a:r>
            <a:r>
              <a:rPr lang="en-US" sz="2800" dirty="0" err="1" smtClean="0"/>
              <a:t>organsku</a:t>
            </a:r>
            <a:r>
              <a:rPr lang="ru-RU" sz="2800" dirty="0" smtClean="0"/>
              <a:t> </a:t>
            </a:r>
            <a:r>
              <a:rPr lang="en-US" sz="2800" dirty="0" err="1" smtClean="0"/>
              <a:t>proizvodnju</a:t>
            </a:r>
            <a:endParaRPr lang="ru-RU" sz="2800" dirty="0" smtClean="0"/>
          </a:p>
          <a:p>
            <a:r>
              <a:rPr lang="sr-Latn-CS" sz="2800" dirty="0" smtClean="0"/>
              <a:t>lokacija da obezbedi dovoljne količine nektara i polena, kao i pristup čistim izvorima vode</a:t>
            </a:r>
            <a:endParaRPr lang="bg-BG" sz="2800" dirty="0"/>
          </a:p>
        </p:txBody>
      </p:sp>
      <p:pic>
        <p:nvPicPr>
          <p:cNvPr id="4" name="Picture 5" descr="̚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4737" y="6048375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567994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1731" y="1243389"/>
            <a:ext cx="9601196" cy="1303867"/>
          </a:xfrm>
        </p:spPr>
        <p:txBody>
          <a:bodyPr>
            <a:normAutofit/>
          </a:bodyPr>
          <a:lstStyle/>
          <a:p>
            <a:r>
              <a:rPr lang="sr-Latn-RS" sz="4000" b="1" dirty="0" smtClean="0"/>
              <a:t>Uslovi vezani za košnice</a:t>
            </a:r>
            <a:endParaRPr lang="bg-BG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4013199" cy="3318936"/>
          </a:xfrm>
        </p:spPr>
        <p:txBody>
          <a:bodyPr>
            <a:normAutofit/>
          </a:bodyPr>
          <a:lstStyle/>
          <a:p>
            <a:r>
              <a:rPr lang="sr-Latn-CS" sz="3200" dirty="0" smtClean="0"/>
              <a:t>Košnice da budu izra</a:t>
            </a:r>
            <a:r>
              <a:rPr lang="sr-Latn-RS" sz="3200" dirty="0" smtClean="0"/>
              <a:t>đ</a:t>
            </a:r>
            <a:r>
              <a:rPr lang="sr-Latn-CS" sz="3200" dirty="0" smtClean="0"/>
              <a:t>ene od prirodnih materijala koji sprečavaju kontaminaciju štetnim supstancama</a:t>
            </a:r>
            <a:endParaRPr lang="bg-BG" sz="3200" dirty="0"/>
          </a:p>
        </p:txBody>
      </p:sp>
      <p:pic>
        <p:nvPicPr>
          <p:cNvPr id="2050" name="Picture 2" descr="http://ak.picdn.net/shutterstock/videos/885904/preview/stock-footage-the-large-apiary-bee-apiary-consisting-of-several-beehiv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899" y="2755901"/>
            <a:ext cx="4807855" cy="2692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5" name="Picture 5" descr="̚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34737" y="6048375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21920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142721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388" y="1243389"/>
            <a:ext cx="9601196" cy="1303867"/>
          </a:xfrm>
        </p:spPr>
        <p:txBody>
          <a:bodyPr/>
          <a:lstStyle/>
          <a:p>
            <a:r>
              <a:rPr lang="sr-Latn-RS" b="1" dirty="0" smtClean="0"/>
              <a:t>Uslovi vezani za pčelinji vosak</a:t>
            </a:r>
            <a:endParaRPr lang="bg-BG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27431" y="2556932"/>
            <a:ext cx="4069165" cy="3318936"/>
          </a:xfrm>
        </p:spPr>
        <p:txBody>
          <a:bodyPr>
            <a:normAutofit/>
          </a:bodyPr>
          <a:lstStyle/>
          <a:p>
            <a:r>
              <a:rPr lang="sr-Latn-RS" sz="2800" dirty="0" smtClean="0"/>
              <a:t>Obavezna j</a:t>
            </a:r>
            <a:r>
              <a:rPr lang="en-US" sz="2800" dirty="0" smtClean="0"/>
              <a:t>e</a:t>
            </a:r>
            <a:r>
              <a:rPr lang="bg-BG" sz="2800" dirty="0" smtClean="0"/>
              <a:t> </a:t>
            </a:r>
            <a:r>
              <a:rPr lang="en-US" sz="2800" dirty="0" err="1" smtClean="0"/>
              <a:t>upotreba</a:t>
            </a:r>
            <a:r>
              <a:rPr lang="bg-BG" sz="2800" dirty="0" smtClean="0"/>
              <a:t> </a:t>
            </a:r>
            <a:r>
              <a:rPr lang="en-US" sz="2800" dirty="0" err="1" smtClean="0"/>
              <a:t>na</a:t>
            </a:r>
            <a:r>
              <a:rPr lang="bg-BG" sz="2800" dirty="0" smtClean="0"/>
              <a:t> </a:t>
            </a:r>
            <a:r>
              <a:rPr lang="sr-Latn-RS" sz="2800" dirty="0" smtClean="0"/>
              <a:t>organski</a:t>
            </a:r>
            <a:r>
              <a:rPr lang="bg-BG" sz="2800" dirty="0" smtClean="0"/>
              <a:t> </a:t>
            </a:r>
            <a:r>
              <a:rPr lang="en-US" sz="2800" dirty="0" err="1" smtClean="0"/>
              <a:t>proizveden</a:t>
            </a:r>
            <a:r>
              <a:rPr lang="sr-Latn-RS" sz="2800" dirty="0" smtClean="0"/>
              <a:t>og</a:t>
            </a:r>
            <a:r>
              <a:rPr lang="bg-BG" sz="2800" dirty="0" smtClean="0"/>
              <a:t> </a:t>
            </a:r>
            <a:r>
              <a:rPr lang="en-US" sz="2800" dirty="0" err="1" smtClean="0"/>
              <a:t>pčel</a:t>
            </a:r>
            <a:r>
              <a:rPr lang="sr-Latn-RS" sz="2800" dirty="0" smtClean="0"/>
              <a:t>injeg</a:t>
            </a:r>
            <a:r>
              <a:rPr lang="bg-BG" sz="2800" dirty="0" smtClean="0"/>
              <a:t> </a:t>
            </a:r>
            <a:r>
              <a:rPr lang="en-US" sz="2800" dirty="0" err="1" smtClean="0"/>
              <a:t>vosk</a:t>
            </a:r>
            <a:r>
              <a:rPr lang="sr-Latn-RS" sz="2800" dirty="0" smtClean="0"/>
              <a:t>a</a:t>
            </a:r>
            <a:endParaRPr lang="bg-BG" sz="2800" dirty="0" smtClean="0"/>
          </a:p>
          <a:p>
            <a:r>
              <a:rPr lang="en-US" sz="2800" dirty="0" err="1" smtClean="0"/>
              <a:t>Upotreba</a:t>
            </a:r>
            <a:r>
              <a:rPr lang="bg-BG" sz="2800" dirty="0" smtClean="0"/>
              <a:t> </a:t>
            </a:r>
            <a:r>
              <a:rPr lang="en-US" sz="2800" dirty="0" err="1" smtClean="0"/>
              <a:t>konvencional</a:t>
            </a:r>
            <a:r>
              <a:rPr lang="sr-Latn-RS" sz="2800" dirty="0" smtClean="0"/>
              <a:t>nog</a:t>
            </a:r>
            <a:r>
              <a:rPr lang="bg-BG" sz="2800" dirty="0" smtClean="0"/>
              <a:t> </a:t>
            </a:r>
            <a:r>
              <a:rPr lang="en-US" sz="2800" dirty="0" err="1" smtClean="0"/>
              <a:t>vosk</a:t>
            </a:r>
            <a:r>
              <a:rPr lang="sr-Latn-RS" sz="2800" dirty="0" smtClean="0"/>
              <a:t>a</a:t>
            </a:r>
            <a:r>
              <a:rPr lang="bg-BG" sz="2800" dirty="0" smtClean="0"/>
              <a:t> </a:t>
            </a:r>
            <a:r>
              <a:rPr lang="en-US" sz="2800" dirty="0" smtClean="0"/>
              <a:t>do</a:t>
            </a:r>
            <a:r>
              <a:rPr lang="sr-Latn-RS" sz="2800" dirty="0" smtClean="0"/>
              <a:t>zvoljena je u </a:t>
            </a:r>
            <a:r>
              <a:rPr lang="bg-BG" sz="2800" dirty="0" smtClean="0"/>
              <a:t> </a:t>
            </a:r>
            <a:r>
              <a:rPr lang="en-US" sz="2800" dirty="0" smtClean="0"/>
              <a:t>pre</a:t>
            </a:r>
            <a:r>
              <a:rPr lang="sr-Latn-RS" sz="2800" dirty="0" smtClean="0"/>
              <a:t>laznom </a:t>
            </a:r>
            <a:r>
              <a:rPr lang="en-US" sz="2800" dirty="0" smtClean="0"/>
              <a:t>period</a:t>
            </a:r>
            <a:r>
              <a:rPr lang="sr-Latn-RS" sz="2800" dirty="0" smtClean="0"/>
              <a:t>u</a:t>
            </a:r>
            <a:r>
              <a:rPr lang="bg-BG" sz="2800" dirty="0" smtClean="0"/>
              <a:t>.</a:t>
            </a:r>
            <a:endParaRPr lang="bg-BG" sz="2800" dirty="0"/>
          </a:p>
        </p:txBody>
      </p:sp>
      <p:pic>
        <p:nvPicPr>
          <p:cNvPr id="3076" name="Picture 4" descr="http://bearcountrybees.com/wp-content/uploads/2013/06/Worker-Bees-Making-Hone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836" y="2802345"/>
            <a:ext cx="4242164" cy="282810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̚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34737" y="6048375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21920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166619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1259718"/>
            <a:ext cx="9601196" cy="1303867"/>
          </a:xfrm>
        </p:spPr>
        <p:txBody>
          <a:bodyPr>
            <a:normAutofit/>
          </a:bodyPr>
          <a:lstStyle/>
          <a:p>
            <a:r>
              <a:rPr lang="sr-Latn-RS" b="1" dirty="0" smtClean="0"/>
              <a:t>Uslovi za matice i pčele</a:t>
            </a:r>
            <a:endParaRPr lang="bg-BG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5880099" cy="3318936"/>
          </a:xfrm>
        </p:spPr>
        <p:txBody>
          <a:bodyPr>
            <a:normAutofit/>
          </a:bodyPr>
          <a:lstStyle/>
          <a:p>
            <a:r>
              <a:rPr lang="en-US" sz="2800" dirty="0" smtClean="0"/>
              <a:t>Ne</a:t>
            </a:r>
            <a:r>
              <a:rPr lang="bg-BG" sz="2800" dirty="0" smtClean="0"/>
              <a:t> </a:t>
            </a:r>
            <a:r>
              <a:rPr lang="sr-Latn-RS" sz="2800" dirty="0" smtClean="0"/>
              <a:t>dozvoljava </a:t>
            </a:r>
            <a:r>
              <a:rPr lang="en-US" sz="2800" dirty="0" smtClean="0"/>
              <a:t>se</a:t>
            </a:r>
            <a:r>
              <a:rPr lang="bg-BG" sz="2800" dirty="0" smtClean="0"/>
              <a:t> </a:t>
            </a:r>
            <a:r>
              <a:rPr lang="en-US" sz="2800" dirty="0" err="1" smtClean="0"/>
              <a:t>uni</a:t>
            </a:r>
            <a:r>
              <a:rPr lang="sr-Latn-RS" sz="2800" dirty="0" smtClean="0"/>
              <a:t>štavanje</a:t>
            </a:r>
            <a:r>
              <a:rPr lang="bg-BG" sz="2800" dirty="0" smtClean="0"/>
              <a:t> </a:t>
            </a:r>
            <a:r>
              <a:rPr lang="en-US" sz="2800" dirty="0" err="1" smtClean="0"/>
              <a:t>pčel</a:t>
            </a:r>
            <a:r>
              <a:rPr lang="sr-Latn-RS" sz="2800" dirty="0" smtClean="0"/>
              <a:t>a</a:t>
            </a:r>
            <a:r>
              <a:rPr lang="bg-BG" sz="2800" dirty="0" smtClean="0"/>
              <a:t> </a:t>
            </a:r>
            <a:r>
              <a:rPr lang="en-US" sz="2800" dirty="0" err="1" smtClean="0"/>
              <a:t>kao</a:t>
            </a:r>
            <a:r>
              <a:rPr lang="bg-BG" sz="2800" dirty="0" smtClean="0"/>
              <a:t> </a:t>
            </a:r>
            <a:r>
              <a:rPr lang="en-US" sz="2800" dirty="0" err="1" smtClean="0"/>
              <a:t>način</a:t>
            </a:r>
            <a:r>
              <a:rPr lang="bg-BG" sz="2800" dirty="0" smtClean="0"/>
              <a:t> </a:t>
            </a:r>
            <a:r>
              <a:rPr lang="en-US" sz="2800" dirty="0" err="1" smtClean="0"/>
              <a:t>dobi</a:t>
            </a:r>
            <a:r>
              <a:rPr lang="sr-Latn-RS" sz="2800" dirty="0" smtClean="0"/>
              <a:t>janja</a:t>
            </a:r>
            <a:r>
              <a:rPr lang="bg-BG" sz="2800" dirty="0" smtClean="0"/>
              <a:t> </a:t>
            </a:r>
            <a:r>
              <a:rPr lang="en-US" sz="2800" dirty="0" smtClean="0"/>
              <a:t>med</a:t>
            </a:r>
            <a:r>
              <a:rPr lang="sr-Latn-RS" sz="2800" dirty="0" smtClean="0"/>
              <a:t>a</a:t>
            </a:r>
            <a:r>
              <a:rPr lang="bg-BG" sz="2800" dirty="0" smtClean="0"/>
              <a:t>;</a:t>
            </a:r>
            <a:endParaRPr lang="bg-BG" sz="2800" dirty="0" smtClean="0"/>
          </a:p>
          <a:p>
            <a:r>
              <a:rPr lang="en-US" sz="2800" dirty="0" smtClean="0"/>
              <a:t>Ne</a:t>
            </a:r>
            <a:r>
              <a:rPr lang="bg-BG" sz="2800" dirty="0" smtClean="0"/>
              <a:t> </a:t>
            </a:r>
            <a:r>
              <a:rPr lang="sr-Latn-RS" sz="2800" dirty="0" smtClean="0"/>
              <a:t>dozvoljava </a:t>
            </a:r>
            <a:r>
              <a:rPr lang="en-US" sz="2800" dirty="0" smtClean="0"/>
              <a:t>se</a:t>
            </a:r>
            <a:r>
              <a:rPr lang="bg-BG" sz="2800" dirty="0" smtClean="0"/>
              <a:t> </a:t>
            </a:r>
            <a:r>
              <a:rPr lang="en-US" sz="2800" dirty="0" err="1" smtClean="0"/>
              <a:t>centrofugiran</a:t>
            </a:r>
            <a:r>
              <a:rPr lang="sr-Latn-RS" sz="2800" dirty="0" smtClean="0"/>
              <a:t>j</a:t>
            </a:r>
            <a:r>
              <a:rPr lang="en-US" sz="2800" dirty="0" smtClean="0"/>
              <a:t>e</a:t>
            </a:r>
            <a:r>
              <a:rPr lang="bg-BG" sz="2800" dirty="0" smtClean="0"/>
              <a:t> </a:t>
            </a:r>
            <a:r>
              <a:rPr lang="en-US" sz="2800" dirty="0" smtClean="0"/>
              <a:t>med</a:t>
            </a:r>
            <a:r>
              <a:rPr lang="sr-Latn-RS" sz="2800" dirty="0" smtClean="0"/>
              <a:t>a</a:t>
            </a:r>
            <a:r>
              <a:rPr lang="bg-BG" sz="2800" dirty="0" smtClean="0"/>
              <a:t> </a:t>
            </a:r>
            <a:r>
              <a:rPr lang="sr-Latn-RS" sz="2800" dirty="0" smtClean="0"/>
              <a:t>iz</a:t>
            </a:r>
            <a:r>
              <a:rPr lang="bg-BG" sz="2800" dirty="0" smtClean="0"/>
              <a:t> </a:t>
            </a:r>
            <a:r>
              <a:rPr lang="en-US" sz="2800" dirty="0" smtClean="0"/>
              <a:t>ram</a:t>
            </a:r>
            <a:r>
              <a:rPr lang="sr-Latn-RS" sz="2800" dirty="0" smtClean="0"/>
              <a:t>ova s leglom</a:t>
            </a:r>
            <a:r>
              <a:rPr lang="bg-BG" sz="2800" dirty="0" smtClean="0"/>
              <a:t>;</a:t>
            </a:r>
            <a:endParaRPr lang="bg-BG" sz="2800" dirty="0" smtClean="0"/>
          </a:p>
          <a:p>
            <a:r>
              <a:rPr lang="en-US" sz="2800" dirty="0" smtClean="0"/>
              <a:t>Ne</a:t>
            </a:r>
            <a:r>
              <a:rPr lang="bg-BG" sz="2800" dirty="0" smtClean="0"/>
              <a:t> </a:t>
            </a:r>
            <a:r>
              <a:rPr lang="sr-Latn-RS" sz="2800" dirty="0" smtClean="0"/>
              <a:t>dozvoljava se rezanje krila matici u cilju izazivanja samopromene</a:t>
            </a:r>
            <a:endParaRPr lang="bg-BG" sz="2800" dirty="0"/>
          </a:p>
        </p:txBody>
      </p:sp>
      <p:pic>
        <p:nvPicPr>
          <p:cNvPr id="4100" name="Picture 4" descr="http://us.123rf.com/400wm/400/400/lordalea/lordalea0905/lordalea090500022/4893562-sweet-honey-bees-flying-around-sweet-honey-yumeee-vector-cartoon-illustration-see-similar-pictures-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1888" y="2566337"/>
            <a:ext cx="3284710" cy="330953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̚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34737" y="6048375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21920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53056820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1731" y="1292375"/>
            <a:ext cx="9601196" cy="1303867"/>
          </a:xfrm>
        </p:spPr>
        <p:txBody>
          <a:bodyPr>
            <a:normAutofit/>
          </a:bodyPr>
          <a:lstStyle/>
          <a:p>
            <a:r>
              <a:rPr lang="sr-Latn-RS" b="1" dirty="0" smtClean="0"/>
              <a:t>Uslovi ishrane pčela</a:t>
            </a:r>
            <a:endParaRPr lang="bg-BG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6800" y="2747432"/>
            <a:ext cx="6426196" cy="3318936"/>
          </a:xfrm>
        </p:spPr>
        <p:txBody>
          <a:bodyPr>
            <a:normAutofit/>
          </a:bodyPr>
          <a:lstStyle/>
          <a:p>
            <a:r>
              <a:rPr lang="sr-Latn-RS" sz="2800" dirty="0" smtClean="0"/>
              <a:t>Dozvoljeno je </a:t>
            </a:r>
            <a:r>
              <a:rPr lang="en-US" sz="2800" dirty="0" smtClean="0"/>
              <a:t>pr</a:t>
            </a:r>
            <a:r>
              <a:rPr lang="sr-Latn-RS" sz="2800" dirty="0" smtClean="0"/>
              <a:t>ihr</a:t>
            </a:r>
            <a:r>
              <a:rPr lang="en-US" sz="2800" dirty="0" smtClean="0"/>
              <a:t>an</a:t>
            </a:r>
            <a:r>
              <a:rPr lang="sr-Latn-RS" sz="2800" dirty="0" smtClean="0"/>
              <a:t>jivanje</a:t>
            </a:r>
            <a:r>
              <a:rPr lang="bg-BG" sz="2800" dirty="0" smtClean="0"/>
              <a:t> </a:t>
            </a:r>
            <a:r>
              <a:rPr lang="sr-Latn-RS" sz="2800" dirty="0" smtClean="0"/>
              <a:t>organski </a:t>
            </a:r>
            <a:r>
              <a:rPr lang="en-US" sz="2800" dirty="0" err="1" smtClean="0"/>
              <a:t>proizveden</a:t>
            </a:r>
            <a:r>
              <a:rPr lang="sr-Latn-RS" sz="2800" dirty="0" smtClean="0"/>
              <a:t>im</a:t>
            </a:r>
            <a:r>
              <a:rPr lang="bg-BG" sz="2800" dirty="0" smtClean="0"/>
              <a:t> </a:t>
            </a:r>
            <a:r>
              <a:rPr lang="en-US" sz="2800" dirty="0" smtClean="0"/>
              <a:t>med</a:t>
            </a:r>
            <a:r>
              <a:rPr lang="sr-Latn-RS" sz="2800" dirty="0" smtClean="0"/>
              <a:t>om u</a:t>
            </a:r>
            <a:r>
              <a:rPr lang="bg-BG" sz="2800" dirty="0" smtClean="0"/>
              <a:t> </a:t>
            </a:r>
            <a:r>
              <a:rPr lang="en-US" sz="2800" dirty="0" smtClean="0"/>
              <a:t>period</a:t>
            </a:r>
            <a:r>
              <a:rPr lang="sr-Latn-RS" sz="2800" dirty="0" smtClean="0"/>
              <a:t>u nakon </a:t>
            </a:r>
            <a:r>
              <a:rPr lang="en-US" sz="2800" dirty="0" err="1" smtClean="0"/>
              <a:t>posledn</a:t>
            </a:r>
            <a:r>
              <a:rPr lang="sr-Latn-RS" sz="2800" dirty="0" smtClean="0"/>
              <a:t>jeg prikupljanja meda </a:t>
            </a:r>
            <a:r>
              <a:rPr lang="en-US" sz="2800" dirty="0" smtClean="0"/>
              <a:t>do</a:t>
            </a:r>
            <a:r>
              <a:rPr lang="bg-BG" sz="2800" dirty="0" smtClean="0"/>
              <a:t> </a:t>
            </a:r>
            <a:r>
              <a:rPr lang="bg-BG" sz="2800" dirty="0" smtClean="0"/>
              <a:t>15 </a:t>
            </a:r>
            <a:r>
              <a:rPr lang="en-US" sz="2800" dirty="0" smtClean="0"/>
              <a:t>d</a:t>
            </a:r>
            <a:r>
              <a:rPr lang="sr-Latn-RS" sz="2800" dirty="0" smtClean="0"/>
              <a:t>a</a:t>
            </a:r>
            <a:r>
              <a:rPr lang="en-US" sz="2800" dirty="0" smtClean="0"/>
              <a:t>n</a:t>
            </a:r>
            <a:r>
              <a:rPr lang="sr-Latn-RS" sz="2800" dirty="0" smtClean="0"/>
              <a:t>a</a:t>
            </a:r>
            <a:r>
              <a:rPr lang="bg-BG" sz="2800" dirty="0" smtClean="0"/>
              <a:t> </a:t>
            </a:r>
            <a:r>
              <a:rPr lang="en-US" sz="2800" dirty="0" err="1" smtClean="0"/>
              <a:t>pred</a:t>
            </a:r>
            <a:r>
              <a:rPr lang="bg-BG" sz="2800" dirty="0" smtClean="0"/>
              <a:t> </a:t>
            </a:r>
            <a:r>
              <a:rPr lang="sr-Latn-RS" sz="2800" dirty="0" smtClean="0"/>
              <a:t>početak</a:t>
            </a:r>
            <a:r>
              <a:rPr lang="bg-BG" sz="2800" dirty="0" smtClean="0"/>
              <a:t> </a:t>
            </a:r>
            <a:r>
              <a:rPr lang="en-US" sz="2800" dirty="0" err="1" smtClean="0"/>
              <a:t>pčelarsk</a:t>
            </a:r>
            <a:r>
              <a:rPr lang="sr-Latn-RS" sz="2800" dirty="0" smtClean="0"/>
              <a:t>e</a:t>
            </a:r>
            <a:r>
              <a:rPr lang="bg-BG" sz="2800" dirty="0" smtClean="0"/>
              <a:t> </a:t>
            </a:r>
            <a:r>
              <a:rPr lang="en-US" sz="2800" dirty="0" err="1" smtClean="0"/>
              <a:t>sezon</a:t>
            </a:r>
            <a:r>
              <a:rPr lang="sr-Latn-RS" sz="2800" dirty="0" smtClean="0"/>
              <a:t>e</a:t>
            </a:r>
            <a:r>
              <a:rPr lang="bg-BG" sz="2800" dirty="0" smtClean="0"/>
              <a:t>;</a:t>
            </a:r>
            <a:endParaRPr lang="bg-BG" sz="2800" dirty="0" smtClean="0"/>
          </a:p>
          <a:p>
            <a:r>
              <a:rPr lang="en-US" sz="2800" dirty="0" err="1" smtClean="0"/>
              <a:t>Pčel</a:t>
            </a:r>
            <a:r>
              <a:rPr lang="sr-Latn-RS" sz="2800" dirty="0" smtClean="0"/>
              <a:t>inja društva </a:t>
            </a:r>
            <a:r>
              <a:rPr lang="en-US" sz="2800" dirty="0" smtClean="0"/>
              <a:t>se</a:t>
            </a:r>
            <a:r>
              <a:rPr lang="bg-BG" sz="2800" dirty="0" smtClean="0"/>
              <a:t> </a:t>
            </a:r>
            <a:r>
              <a:rPr lang="en-US" sz="2800" dirty="0" err="1" smtClean="0"/>
              <a:t>ostav</a:t>
            </a:r>
            <a:r>
              <a:rPr lang="sr-Latn-RS" sz="2800" dirty="0" smtClean="0"/>
              <a:t>ljaju</a:t>
            </a:r>
            <a:r>
              <a:rPr lang="bg-BG" sz="2800" dirty="0" smtClean="0"/>
              <a:t> </a:t>
            </a:r>
            <a:r>
              <a:rPr lang="en-US" sz="2800" dirty="0" smtClean="0"/>
              <a:t>s</a:t>
            </a:r>
            <a:r>
              <a:rPr lang="bg-BG" sz="2800" dirty="0" smtClean="0"/>
              <a:t> </a:t>
            </a:r>
            <a:r>
              <a:rPr lang="en-US" sz="2800" dirty="0" smtClean="0"/>
              <a:t>do</a:t>
            </a:r>
            <a:r>
              <a:rPr lang="sr-Latn-RS" sz="2800" dirty="0" smtClean="0"/>
              <a:t>voljnom</a:t>
            </a:r>
            <a:r>
              <a:rPr lang="bg-BG" sz="2800" dirty="0" smtClean="0"/>
              <a:t> </a:t>
            </a:r>
            <a:r>
              <a:rPr lang="en-US" sz="2800" dirty="0" err="1" smtClean="0"/>
              <a:t>rezerv</a:t>
            </a:r>
            <a:r>
              <a:rPr lang="sr-Latn-RS" sz="2800" dirty="0" smtClean="0"/>
              <a:t>om</a:t>
            </a:r>
            <a:r>
              <a:rPr lang="bg-BG" sz="2800" dirty="0" smtClean="0"/>
              <a:t>  </a:t>
            </a:r>
            <a:r>
              <a:rPr lang="en-US" sz="2800" dirty="0" smtClean="0"/>
              <a:t>med</a:t>
            </a:r>
            <a:r>
              <a:rPr lang="sr-Latn-RS" sz="2800" dirty="0" smtClean="0"/>
              <a:t>a</a:t>
            </a:r>
            <a:r>
              <a:rPr lang="bg-BG" sz="2800" dirty="0" smtClean="0"/>
              <a:t> </a:t>
            </a:r>
            <a:r>
              <a:rPr lang="en-US" sz="2800" dirty="0" err="1" smtClean="0"/>
              <a:t>pri</a:t>
            </a:r>
            <a:r>
              <a:rPr lang="bg-BG" sz="2800" dirty="0" smtClean="0"/>
              <a:t> </a:t>
            </a:r>
            <a:r>
              <a:rPr lang="en-US" sz="2800" dirty="0" err="1" smtClean="0"/>
              <a:t>zazim</a:t>
            </a:r>
            <a:r>
              <a:rPr lang="sr-Latn-RS" sz="2800" dirty="0" smtClean="0"/>
              <a:t>lja</a:t>
            </a:r>
            <a:r>
              <a:rPr lang="en-US" sz="2800" dirty="0" smtClean="0"/>
              <a:t>van</a:t>
            </a:r>
            <a:r>
              <a:rPr lang="sr-Latn-RS" sz="2800" dirty="0" smtClean="0"/>
              <a:t>ju</a:t>
            </a:r>
            <a:endParaRPr lang="bg-BG" sz="2800" dirty="0" smtClean="0"/>
          </a:p>
          <a:p>
            <a:endParaRPr lang="bg-BG" sz="2800" dirty="0"/>
          </a:p>
        </p:txBody>
      </p:sp>
      <p:pic>
        <p:nvPicPr>
          <p:cNvPr id="5122" name="Picture 2" descr="http://www.virginmedia.com/images/bees-431x3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898" y="2971800"/>
            <a:ext cx="3491002" cy="24299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̚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34737" y="6048375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21920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00065466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1583871"/>
            <a:ext cx="9601196" cy="1061358"/>
          </a:xfrm>
        </p:spPr>
        <p:txBody>
          <a:bodyPr>
            <a:normAutofit/>
          </a:bodyPr>
          <a:lstStyle/>
          <a:p>
            <a:r>
              <a:rPr lang="sr-Latn-RS" b="1" dirty="0" smtClean="0"/>
              <a:t>Uslovi vezani za zdravlje pčela</a:t>
            </a:r>
            <a:endParaRPr lang="bg-BG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873828"/>
            <a:ext cx="9601196" cy="3249386"/>
          </a:xfrm>
        </p:spPr>
        <p:txBody>
          <a:bodyPr>
            <a:noAutofit/>
          </a:bodyPr>
          <a:lstStyle/>
          <a:p>
            <a:r>
              <a:rPr lang="sr-Latn-CS" dirty="0" smtClean="0"/>
              <a:t>Prevencija se zasniva na selekciji pčelinjih društava otpornih  na bolesti;</a:t>
            </a:r>
          </a:p>
          <a:p>
            <a:r>
              <a:rPr lang="sr-Latn-CS" dirty="0" smtClean="0"/>
              <a:t>Dozvoljena je upotreba fitoterapeutskih i homeopatskih metoda lečenja;</a:t>
            </a:r>
          </a:p>
          <a:p>
            <a:r>
              <a:rPr lang="sr-Latn-CS" dirty="0" smtClean="0"/>
              <a:t>Ako je potrebno lečenje konvencionalnim preparatima dotične porodice podležu dvogodišnjem periodu karantina</a:t>
            </a:r>
          </a:p>
          <a:p>
            <a:r>
              <a:rPr lang="sr-Latn-CS" dirty="0" smtClean="0"/>
              <a:t>Dozvoljeno je lečenje mravljom i oksalnom kiselinom i biljnim lekovima sa sastojcima: timol, mentol, eukaliptusovo ulje i kamofor</a:t>
            </a:r>
            <a:endParaRPr lang="bg-BG" dirty="0"/>
          </a:p>
        </p:txBody>
      </p:sp>
      <p:pic>
        <p:nvPicPr>
          <p:cNvPr id="4" name="Picture 5" descr="̚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4737" y="6048375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3256812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1289957"/>
            <a:ext cx="9601196" cy="996042"/>
          </a:xfrm>
        </p:spPr>
        <p:txBody>
          <a:bodyPr/>
          <a:lstStyle/>
          <a:p>
            <a:r>
              <a:rPr lang="sr-Latn-RS" b="1" dirty="0" smtClean="0"/>
              <a:t>Drugi uslovi</a:t>
            </a:r>
            <a:endParaRPr lang="bg-BG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912532"/>
            <a:ext cx="9601196" cy="2963335"/>
          </a:xfrm>
        </p:spPr>
        <p:txBody>
          <a:bodyPr>
            <a:normAutofit/>
          </a:bodyPr>
          <a:lstStyle/>
          <a:p>
            <a:r>
              <a:rPr lang="sr-Latn-RS" sz="2800" dirty="0" smtClean="0"/>
              <a:t>Proširivanje pčelinjaka može se vršiti samo izdvajanjem iz organskih pčelinjaka</a:t>
            </a:r>
            <a:r>
              <a:rPr lang="bg-BG" sz="2800" dirty="0" smtClean="0"/>
              <a:t>;</a:t>
            </a:r>
            <a:endParaRPr lang="bg-BG" sz="2800" dirty="0" smtClean="0"/>
          </a:p>
          <a:p>
            <a:r>
              <a:rPr lang="sr-Latn-RS" sz="2800" dirty="0" smtClean="0"/>
              <a:t>Dozvoljeno je obnavljanje</a:t>
            </a:r>
            <a:r>
              <a:rPr lang="bg-BG" sz="2800" dirty="0" smtClean="0"/>
              <a:t> </a:t>
            </a:r>
            <a:r>
              <a:rPr lang="bg-BG" sz="2800" dirty="0" smtClean="0"/>
              <a:t>10% </a:t>
            </a:r>
            <a:r>
              <a:rPr lang="sr-Latn-RS" sz="2800" dirty="0" smtClean="0"/>
              <a:t>matica</a:t>
            </a:r>
            <a:r>
              <a:rPr lang="bg-BG" sz="2800" dirty="0" smtClean="0"/>
              <a:t>, </a:t>
            </a:r>
            <a:r>
              <a:rPr lang="en-US" sz="2800" dirty="0" smtClean="0"/>
              <a:t>s</a:t>
            </a:r>
            <a:r>
              <a:rPr lang="bg-BG" sz="2800" dirty="0" smtClean="0"/>
              <a:t> </a:t>
            </a:r>
            <a:r>
              <a:rPr lang="en-US" sz="2800" dirty="0" err="1" smtClean="0"/>
              <a:t>tak</a:t>
            </a:r>
            <a:r>
              <a:rPr lang="sr-Latn-RS" sz="2800" dirty="0" smtClean="0"/>
              <a:t>vim</a:t>
            </a:r>
            <a:r>
              <a:rPr lang="bg-BG" sz="2800" dirty="0" smtClean="0"/>
              <a:t>, </a:t>
            </a:r>
            <a:r>
              <a:rPr lang="sr-Latn-RS" sz="2800" dirty="0" smtClean="0"/>
              <a:t>koje nisu proizvedene u organskom pčelinjaku</a:t>
            </a:r>
            <a:endParaRPr lang="bg-BG" sz="2800" dirty="0"/>
          </a:p>
        </p:txBody>
      </p:sp>
      <p:pic>
        <p:nvPicPr>
          <p:cNvPr id="4" name="Picture 5" descr="̚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4737" y="6048375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8544977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1600200"/>
            <a:ext cx="9601196" cy="4275668"/>
          </a:xfrm>
        </p:spPr>
        <p:txBody>
          <a:bodyPr>
            <a:normAutofit lnSpcReduction="10000"/>
          </a:bodyPr>
          <a:lstStyle/>
          <a:p>
            <a:pPr algn="ctr">
              <a:spcAft>
                <a:spcPts val="0"/>
              </a:spcAft>
              <a:buNone/>
              <a:defRPr/>
            </a:pPr>
            <a:r>
              <a:rPr lang="en-US" sz="5400" b="1" dirty="0" smtClean="0">
                <a:latin typeface="Arial" pitchFamily="34" charset="0"/>
                <a:cs typeface="Arial" pitchFamily="34" charset="0"/>
              </a:rPr>
              <a:t>HVALA NA PAŽNJI!</a:t>
            </a:r>
            <a:endParaRPr lang="bg-BG" sz="5400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spcAft>
                <a:spcPts val="0"/>
              </a:spcAft>
              <a:buNone/>
              <a:defRPr/>
            </a:pPr>
            <a:endParaRPr lang="bg-BG" sz="2000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  <a:defRPr/>
            </a:pPr>
            <a:r>
              <a:rPr lang="en-US" sz="2000" dirty="0" err="1" smtClean="0">
                <a:cs typeface="Arial" pitchFamily="34" charset="0"/>
              </a:rPr>
              <a:t>Ovaj</a:t>
            </a:r>
            <a:r>
              <a:rPr lang="en-US" sz="2000" dirty="0" smtClean="0">
                <a:cs typeface="Arial" pitchFamily="34" charset="0"/>
              </a:rPr>
              <a:t> </a:t>
            </a:r>
            <a:r>
              <a:rPr lang="en-US" sz="2000" dirty="0" err="1" smtClean="0">
                <a:cs typeface="Arial" pitchFamily="34" charset="0"/>
              </a:rPr>
              <a:t>projekat</a:t>
            </a:r>
            <a:r>
              <a:rPr lang="en-US" sz="2000" dirty="0" smtClean="0">
                <a:cs typeface="Arial" pitchFamily="34" charset="0"/>
              </a:rPr>
              <a:t> se </a:t>
            </a:r>
            <a:r>
              <a:rPr lang="en-US" sz="2000" dirty="0" err="1" smtClean="0">
                <a:cs typeface="Arial" pitchFamily="34" charset="0"/>
              </a:rPr>
              <a:t>sufinansira</a:t>
            </a:r>
            <a:r>
              <a:rPr lang="en-US" sz="2000" dirty="0" smtClean="0">
                <a:cs typeface="Arial" pitchFamily="34" charset="0"/>
              </a:rPr>
              <a:t> </a:t>
            </a:r>
            <a:r>
              <a:rPr lang="en-US" sz="2000" dirty="0" err="1" smtClean="0">
                <a:cs typeface="Arial" pitchFamily="34" charset="0"/>
              </a:rPr>
              <a:t>od</a:t>
            </a:r>
            <a:r>
              <a:rPr lang="en-US" sz="2000" dirty="0" smtClean="0">
                <a:cs typeface="Arial" pitchFamily="34" charset="0"/>
              </a:rPr>
              <a:t> </a:t>
            </a:r>
            <a:r>
              <a:rPr lang="en-US" sz="2000" dirty="0" err="1" smtClean="0">
                <a:cs typeface="Arial" pitchFamily="34" charset="0"/>
              </a:rPr>
              <a:t>strane</a:t>
            </a:r>
            <a:r>
              <a:rPr lang="en-US" sz="2000" dirty="0" smtClean="0">
                <a:cs typeface="Arial" pitchFamily="34" charset="0"/>
              </a:rPr>
              <a:t> EU </a:t>
            </a:r>
            <a:r>
              <a:rPr lang="en-US" sz="2000" dirty="0" err="1" smtClean="0">
                <a:cs typeface="Arial" pitchFamily="34" charset="0"/>
              </a:rPr>
              <a:t>putem</a:t>
            </a:r>
            <a:r>
              <a:rPr lang="en-US" sz="2000" dirty="0" smtClean="0">
                <a:cs typeface="Arial" pitchFamily="34" charset="0"/>
              </a:rPr>
              <a:t> </a:t>
            </a:r>
            <a:r>
              <a:rPr lang="en-US" sz="2000" dirty="0" err="1" smtClean="0">
                <a:cs typeface="Arial" pitchFamily="34" charset="0"/>
              </a:rPr>
              <a:t>prekograničnog</a:t>
            </a:r>
            <a:r>
              <a:rPr lang="en-US" sz="2000" dirty="0" smtClean="0">
                <a:cs typeface="Arial" pitchFamily="34" charset="0"/>
              </a:rPr>
              <a:t> </a:t>
            </a:r>
            <a:r>
              <a:rPr lang="en-US" sz="2000" dirty="0" err="1" smtClean="0">
                <a:cs typeface="Arial" pitchFamily="34" charset="0"/>
              </a:rPr>
              <a:t>programa</a:t>
            </a:r>
            <a:r>
              <a:rPr lang="en-US" sz="2000" dirty="0" smtClean="0">
                <a:cs typeface="Arial" pitchFamily="34" charset="0"/>
              </a:rPr>
              <a:t> </a:t>
            </a:r>
            <a:endParaRPr lang="sr-Latn-RS" sz="2000" dirty="0" smtClean="0">
              <a:cs typeface="Arial" pitchFamily="34" charset="0"/>
            </a:endParaRPr>
          </a:p>
          <a:p>
            <a:pPr algn="ctr">
              <a:buNone/>
              <a:defRPr/>
            </a:pPr>
            <a:r>
              <a:rPr lang="en-US" sz="2000" dirty="0" smtClean="0">
                <a:cs typeface="Arial" pitchFamily="34" charset="0"/>
              </a:rPr>
              <a:t>IPA </a:t>
            </a:r>
            <a:r>
              <a:rPr lang="en-US" sz="2000" dirty="0" err="1" smtClean="0">
                <a:cs typeface="Arial" pitchFamily="34" charset="0"/>
              </a:rPr>
              <a:t>Bugarska</a:t>
            </a:r>
            <a:r>
              <a:rPr lang="en-US" sz="2000" dirty="0" smtClean="0">
                <a:cs typeface="Arial" pitchFamily="34" charset="0"/>
              </a:rPr>
              <a:t> – </a:t>
            </a:r>
            <a:r>
              <a:rPr lang="en-US" sz="2000" dirty="0" err="1" smtClean="0">
                <a:cs typeface="Arial" pitchFamily="34" charset="0"/>
              </a:rPr>
              <a:t>Srbija</a:t>
            </a:r>
            <a:r>
              <a:rPr lang="en-US" sz="2000" dirty="0" smtClean="0">
                <a:cs typeface="Arial" pitchFamily="34" charset="0"/>
              </a:rPr>
              <a:t> </a:t>
            </a:r>
          </a:p>
          <a:p>
            <a:pPr algn="ctr">
              <a:buNone/>
              <a:defRPr/>
            </a:pPr>
            <a:endParaRPr lang="en-US" sz="2000" dirty="0" smtClean="0">
              <a:cs typeface="Arial" pitchFamily="34" charset="0"/>
            </a:endParaRPr>
          </a:p>
          <a:p>
            <a:pPr algn="ctr">
              <a:buNone/>
              <a:defRPr/>
            </a:pPr>
            <a:r>
              <a:rPr lang="bg-BG" sz="2000" dirty="0" smtClean="0">
                <a:cs typeface="Arial" pitchFamily="34" charset="0"/>
              </a:rPr>
              <a:t>Ovaj dokument je napravljen uz pomoć </a:t>
            </a:r>
            <a:r>
              <a:rPr lang="sr-Latn-RS" sz="2000" dirty="0" smtClean="0">
                <a:cs typeface="Arial" pitchFamily="34" charset="0"/>
              </a:rPr>
              <a:t>E</a:t>
            </a:r>
            <a:r>
              <a:rPr lang="bg-BG" sz="2000" dirty="0" smtClean="0">
                <a:cs typeface="Arial" pitchFamily="34" charset="0"/>
              </a:rPr>
              <a:t>vropske unije kroz prekogranični program po</a:t>
            </a:r>
            <a:r>
              <a:rPr lang="sr-Latn-RS" sz="2000" dirty="0" smtClean="0">
                <a:cs typeface="Arial" pitchFamily="34" charset="0"/>
              </a:rPr>
              <a:t> IPA B</a:t>
            </a:r>
            <a:r>
              <a:rPr lang="bg-BG" sz="2000" dirty="0" smtClean="0">
                <a:cs typeface="Arial" pitchFamily="34" charset="0"/>
              </a:rPr>
              <a:t>ugarska - </a:t>
            </a:r>
            <a:r>
              <a:rPr lang="sr-Latn-RS" sz="2000" dirty="0" smtClean="0">
                <a:cs typeface="Arial" pitchFamily="34" charset="0"/>
              </a:rPr>
              <a:t>S</a:t>
            </a:r>
            <a:r>
              <a:rPr lang="bg-BG" sz="2000" dirty="0" smtClean="0">
                <a:cs typeface="Arial" pitchFamily="34" charset="0"/>
              </a:rPr>
              <a:t>rbija </a:t>
            </a:r>
            <a:r>
              <a:rPr lang="sr-Latn-RS" sz="2000" dirty="0" smtClean="0">
                <a:cs typeface="Arial" pitchFamily="34" charset="0"/>
              </a:rPr>
              <a:t>CCI</a:t>
            </a:r>
            <a:r>
              <a:rPr lang="bg-BG" sz="2000" dirty="0" smtClean="0">
                <a:cs typeface="Arial" pitchFamily="34" charset="0"/>
              </a:rPr>
              <a:t> br. 2007</a:t>
            </a:r>
            <a:r>
              <a:rPr lang="sr-Latn-RS" sz="2000" dirty="0" smtClean="0">
                <a:cs typeface="Arial" pitchFamily="34" charset="0"/>
              </a:rPr>
              <a:t>CB</a:t>
            </a:r>
            <a:r>
              <a:rPr lang="bg-BG" sz="2000" dirty="0" smtClean="0">
                <a:cs typeface="Arial" pitchFamily="34" charset="0"/>
              </a:rPr>
              <a:t>16</a:t>
            </a:r>
            <a:r>
              <a:rPr lang="sr-Latn-RS" sz="2000" dirty="0" smtClean="0">
                <a:cs typeface="Arial" pitchFamily="34" charset="0"/>
              </a:rPr>
              <a:t>IPO</a:t>
            </a:r>
            <a:r>
              <a:rPr lang="bg-BG" sz="2000" dirty="0" smtClean="0">
                <a:cs typeface="Arial" pitchFamily="34" charset="0"/>
              </a:rPr>
              <a:t>006. </a:t>
            </a:r>
            <a:endParaRPr lang="en-US" sz="2000" dirty="0" smtClean="0">
              <a:cs typeface="Arial" pitchFamily="34" charset="0"/>
            </a:endParaRPr>
          </a:p>
          <a:p>
            <a:pPr algn="ctr">
              <a:buNone/>
              <a:defRPr/>
            </a:pPr>
            <a:r>
              <a:rPr lang="bg-BG" sz="2000" dirty="0" smtClean="0">
                <a:cs typeface="Arial" pitchFamily="34" charset="0"/>
              </a:rPr>
              <a:t>Jedinstvenu </a:t>
            </a:r>
            <a:r>
              <a:rPr lang="bg-BG" sz="2000" dirty="0" smtClean="0">
                <a:cs typeface="Arial" pitchFamily="34" charset="0"/>
              </a:rPr>
              <a:t>odgovornost za sadržaj publikacije ima udruženje „</a:t>
            </a:r>
            <a:r>
              <a:rPr lang="sr-Latn-RS" sz="2000" dirty="0" smtClean="0">
                <a:cs typeface="Arial" pitchFamily="34" charset="0"/>
              </a:rPr>
              <a:t>B</a:t>
            </a:r>
            <a:r>
              <a:rPr lang="bg-BG" sz="2000" dirty="0" smtClean="0">
                <a:cs typeface="Arial" pitchFamily="34" charset="0"/>
              </a:rPr>
              <a:t>ugarska u </a:t>
            </a:r>
            <a:r>
              <a:rPr lang="sr-Latn-RS" sz="2000" dirty="0" smtClean="0">
                <a:cs typeface="Arial" pitchFamily="34" charset="0"/>
              </a:rPr>
              <a:t>E</a:t>
            </a:r>
            <a:r>
              <a:rPr lang="bg-BG" sz="2000" dirty="0" smtClean="0">
                <a:cs typeface="Arial" pitchFamily="34" charset="0"/>
              </a:rPr>
              <a:t>vropi“ i ona ni na koji način ne izražava zvaničnu poziciju </a:t>
            </a:r>
            <a:r>
              <a:rPr lang="sr-Latn-RS" sz="2000" dirty="0" smtClean="0">
                <a:cs typeface="Arial" pitchFamily="34" charset="0"/>
              </a:rPr>
              <a:t>E</a:t>
            </a:r>
            <a:r>
              <a:rPr lang="bg-BG" sz="2000" dirty="0" smtClean="0">
                <a:cs typeface="Arial" pitchFamily="34" charset="0"/>
              </a:rPr>
              <a:t>vropske unije ili organa ovlašćenog za upravljanje </a:t>
            </a:r>
            <a:r>
              <a:rPr lang="sr-Latn-RS" sz="2000" dirty="0" smtClean="0">
                <a:cs typeface="Arial" pitchFamily="34" charset="0"/>
              </a:rPr>
              <a:t>P</a:t>
            </a:r>
            <a:r>
              <a:rPr lang="bg-BG" sz="2000" dirty="0" smtClean="0">
                <a:cs typeface="Arial" pitchFamily="34" charset="0"/>
              </a:rPr>
              <a:t>rogramom.</a:t>
            </a:r>
            <a:endParaRPr lang="en-US" sz="2000" dirty="0" smtClean="0">
              <a:cs typeface="Arial" pitchFamily="34" charset="0"/>
            </a:endParaRPr>
          </a:p>
          <a:p>
            <a:endParaRPr lang="bg-BG" dirty="0"/>
          </a:p>
        </p:txBody>
      </p:sp>
      <p:pic>
        <p:nvPicPr>
          <p:cNvPr id="4" name="Picture 5" descr="̚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4737" y="6048375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65</TotalTime>
  <Words>363</Words>
  <Application>Microsoft Office PowerPoint</Application>
  <PresentationFormat>Custom</PresentationFormat>
  <Paragraphs>38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Organic</vt:lpstr>
      <vt:lpstr>  Projekat 2007CB16IPO006-2011-2-48  “Pčelarstvo bez granica II”  </vt:lpstr>
      <vt:lpstr>Organsko pčelarstvo – zakonski okvir</vt:lpstr>
      <vt:lpstr>Uslovi za lokaciju pčelinjaka</vt:lpstr>
      <vt:lpstr>Uslovi vezani za košnice</vt:lpstr>
      <vt:lpstr>Uslovi vezani za pčelinji vosak</vt:lpstr>
      <vt:lpstr>Uslovi za matice i pčele</vt:lpstr>
      <vt:lpstr>Uslovi ishrane pčela</vt:lpstr>
      <vt:lpstr>Uslovi vezani za zdravlje pčela</vt:lpstr>
      <vt:lpstr>Drugi uslovi</vt:lpstr>
      <vt:lpstr>Slide 10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Биологично пчеларство – законодателна рамка</dc:title>
  <dc:creator>Kalin Tsanov</dc:creator>
  <cp:lastModifiedBy>Kostov</cp:lastModifiedBy>
  <cp:revision>9</cp:revision>
  <dcterms:created xsi:type="dcterms:W3CDTF">2013-10-31T10:59:15Z</dcterms:created>
  <dcterms:modified xsi:type="dcterms:W3CDTF">2013-11-04T11:27:24Z</dcterms:modified>
</cp:coreProperties>
</file>